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2" r:id="rId3"/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7559675" cx="10080625"/>
  <p:notesSz cx="7559675" cy="106918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3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ac2e91cf22_1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ac2e91cf22_1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1"/>
          <p:cNvSpPr txBox="1"/>
          <p:nvPr>
            <p:ph idx="1"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2"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1"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2"/>
          <p:cNvSpPr txBox="1"/>
          <p:nvPr>
            <p:ph idx="2"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3"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4"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/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idx="1"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2"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3"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4"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5"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6"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"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8"/>
          <p:cNvSpPr txBox="1"/>
          <p:nvPr>
            <p:ph idx="1"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8"/>
          <p:cNvSpPr txBox="1"/>
          <p:nvPr>
            <p:ph idx="2"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/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/>
          <p:nvPr>
            <p:ph idx="1"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"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2"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3"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2"/>
          <p:cNvSpPr txBox="1"/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2"/>
          <p:cNvSpPr txBox="1"/>
          <p:nvPr>
            <p:ph idx="1"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2"/>
          <p:cNvSpPr txBox="1"/>
          <p:nvPr>
            <p:ph idx="2"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3"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3"/>
          <p:cNvSpPr txBox="1"/>
          <p:nvPr>
            <p:ph idx="1"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3"/>
          <p:cNvSpPr txBox="1"/>
          <p:nvPr>
            <p:ph idx="2"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3"/>
          <p:cNvSpPr txBox="1"/>
          <p:nvPr>
            <p:ph idx="3"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4"/>
          <p:cNvSpPr txBox="1"/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4"/>
          <p:cNvSpPr txBox="1"/>
          <p:nvPr>
            <p:ph idx="1"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4"/>
          <p:cNvSpPr txBox="1"/>
          <p:nvPr>
            <p:ph idx="2"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 txBox="1"/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5"/>
          <p:cNvSpPr txBox="1"/>
          <p:nvPr>
            <p:ph idx="1"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5"/>
          <p:cNvSpPr txBox="1"/>
          <p:nvPr>
            <p:ph idx="2"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3"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4"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 txBox="1"/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6"/>
          <p:cNvSpPr txBox="1"/>
          <p:nvPr>
            <p:ph idx="1"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6"/>
          <p:cNvSpPr txBox="1"/>
          <p:nvPr>
            <p:ph idx="2"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6"/>
          <p:cNvSpPr txBox="1"/>
          <p:nvPr>
            <p:ph idx="3"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6"/>
          <p:cNvSpPr txBox="1"/>
          <p:nvPr>
            <p:ph idx="4"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6"/>
          <p:cNvSpPr txBox="1"/>
          <p:nvPr>
            <p:ph idx="5"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6"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/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"/>
          <p:cNvSpPr txBox="1"/>
          <p:nvPr>
            <p:ph idx="1"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/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"/>
          <p:cNvSpPr txBox="1"/>
          <p:nvPr>
            <p:ph idx="1"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2"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"/>
          <p:cNvSpPr txBox="1"/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idx="1"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/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idx="1"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"/>
          <p:cNvSpPr txBox="1"/>
          <p:nvPr>
            <p:ph idx="2"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8"/>
          <p:cNvSpPr txBox="1"/>
          <p:nvPr>
            <p:ph idx="3"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/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9"/>
          <p:cNvSpPr txBox="1"/>
          <p:nvPr>
            <p:ph idx="1"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2"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3"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2"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idx="3"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88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688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504000" y="1769040"/>
            <a:ext cx="907128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Relationship Id="rId5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32.png"/><Relationship Id="rId6" Type="http://schemas.openxmlformats.org/officeDocument/2006/relationships/image" Target="../media/image34.png"/><Relationship Id="rId7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Relationship Id="rId4" Type="http://schemas.openxmlformats.org/officeDocument/2006/relationships/image" Target="../media/image21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1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Relationship Id="rId4" Type="http://schemas.openxmlformats.org/officeDocument/2006/relationships/image" Target="../media/image48.png"/><Relationship Id="rId5" Type="http://schemas.openxmlformats.org/officeDocument/2006/relationships/image" Target="../media/image4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96B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/>
          <p:nvPr/>
        </p:nvSpPr>
        <p:spPr>
          <a:xfrm>
            <a:off x="4699080" y="1769040"/>
            <a:ext cx="4876560" cy="417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4800" u="none" cap="none" strike="noStrike">
                <a:solidFill>
                  <a:srgbClr val="C5CAE9"/>
                </a:solidFill>
                <a:latin typeface="Alfa Slab One"/>
                <a:ea typeface="Alfa Slab One"/>
                <a:cs typeface="Alfa Slab One"/>
                <a:sym typeface="Alfa Slab One"/>
              </a:rPr>
              <a:t>Protecció de les dades</a:t>
            </a:r>
            <a:endParaRPr b="0" i="0" sz="4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7"/>
          <p:cNvSpPr/>
          <p:nvPr/>
        </p:nvSpPr>
        <p:spPr>
          <a:xfrm>
            <a:off x="504000" y="346320"/>
            <a:ext cx="9243360" cy="1171800"/>
          </a:xfrm>
          <a:prstGeom prst="rect">
            <a:avLst/>
          </a:prstGeom>
          <a:solidFill>
            <a:srgbClr val="00968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                        </a:t>
            </a:r>
            <a:r>
              <a:rPr b="1" i="0" lang="es-ES" sz="3600" u="none" cap="none" strike="noStrike">
                <a:solidFill>
                  <a:srgbClr val="C5CAE9"/>
                </a:solidFill>
                <a:latin typeface="Quicksand"/>
                <a:ea typeface="Quicksand"/>
                <a:cs typeface="Quicksand"/>
                <a:sym typeface="Quicksand"/>
              </a:rPr>
              <a:t>Seguretat Informàtica</a:t>
            </a:r>
            <a:br>
              <a:rPr b="0" i="0" lang="es-ES" sz="1800" u="none" cap="none" strike="noStrike"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                   </a:t>
            </a:r>
            <a:r>
              <a:rPr b="0" i="0" lang="es-ES" sz="22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UF2 Còpies de seguretat  – Part 1 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conmonstr-zip-15-icon.png" id="113" name="Google Shape;11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000" y="1494000"/>
            <a:ext cx="4876560" cy="4876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/>
          <p:nvPr/>
        </p:nvSpPr>
        <p:spPr>
          <a:xfrm>
            <a:off x="622440" y="676080"/>
            <a:ext cx="5780520" cy="21340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L’objectiu a tenir serà 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4F956"/>
                </a:solidFill>
                <a:latin typeface="Alfa Slab One"/>
                <a:ea typeface="Alfa Slab One"/>
                <a:cs typeface="Alfa Slab One"/>
                <a:sym typeface="Alfa Slab One"/>
              </a:rPr>
              <a:t>tornar a la normalitat</a:t>
            </a:r>
            <a:r>
              <a:rPr b="0" i="0" lang="es-ES" sz="3000" u="none" cap="none" strike="noStrike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 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el més ràpidament possible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2760" y="3486240"/>
            <a:ext cx="3227760" cy="3067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3280" y="1402920"/>
            <a:ext cx="1625040" cy="232344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7"/>
          <p:cNvSpPr/>
          <p:nvPr/>
        </p:nvSpPr>
        <p:spPr>
          <a:xfrm>
            <a:off x="1017720" y="1064880"/>
            <a:ext cx="3891240" cy="2999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6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Com respondre a les </a:t>
            </a:r>
            <a:r>
              <a:rPr b="1" i="0" lang="es-ES" sz="3600" u="none" cap="none" strike="noStrike">
                <a:solidFill>
                  <a:srgbClr val="F4F956"/>
                </a:solidFill>
                <a:latin typeface="Quicksand"/>
                <a:ea typeface="Quicksand"/>
                <a:cs typeface="Quicksand"/>
                <a:sym typeface="Quicksand"/>
              </a:rPr>
              <a:t>fallades de maquinari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/>
          <p:nvPr/>
        </p:nvSpPr>
        <p:spPr>
          <a:xfrm>
            <a:off x="3504240" y="2098800"/>
            <a:ext cx="5851800" cy="4784400"/>
          </a:xfrm>
          <a:custGeom>
            <a:rect b="b" l="l" r="r" t="t"/>
            <a:pathLst>
              <a:path extrusionOk="0" h="191393" w="234083">
                <a:moveTo>
                  <a:pt x="67593" y="0"/>
                </a:moveTo>
                <a:lnTo>
                  <a:pt x="9961" y="27748"/>
                </a:lnTo>
                <a:lnTo>
                  <a:pt x="0" y="83245"/>
                </a:lnTo>
                <a:lnTo>
                  <a:pt x="25614" y="134473"/>
                </a:lnTo>
                <a:lnTo>
                  <a:pt x="113840" y="155818"/>
                </a:lnTo>
                <a:lnTo>
                  <a:pt x="172183" y="189970"/>
                </a:lnTo>
                <a:lnTo>
                  <a:pt x="221276" y="191393"/>
                </a:lnTo>
                <a:lnTo>
                  <a:pt x="234083" y="141588"/>
                </a:lnTo>
                <a:lnTo>
                  <a:pt x="221276" y="97475"/>
                </a:lnTo>
                <a:lnTo>
                  <a:pt x="157242" y="79688"/>
                </a:lnTo>
                <a:lnTo>
                  <a:pt x="110994" y="35575"/>
                </a:lnTo>
                <a:lnTo>
                  <a:pt x="78977" y="4269"/>
                </a:lnTo>
                <a:close/>
              </a:path>
            </a:pathLst>
          </a:custGeom>
          <a:solidFill>
            <a:srgbClr val="B2DFDB"/>
          </a:solidFill>
          <a:ln>
            <a:noFill/>
          </a:ln>
        </p:spPr>
      </p:sp>
      <p:sp>
        <p:nvSpPr>
          <p:cNvPr id="228" name="Google Shape;228;p38"/>
          <p:cNvSpPr/>
          <p:nvPr/>
        </p:nvSpPr>
        <p:spPr>
          <a:xfrm>
            <a:off x="622440" y="676080"/>
            <a:ext cx="5086800" cy="21340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La resposta davant fallades de maquinari és </a:t>
            </a:r>
            <a:r>
              <a:rPr b="0" i="0" lang="es-ES" sz="3000" u="none" cap="none" strike="noStrike">
                <a:solidFill>
                  <a:srgbClr val="F4F956"/>
                </a:solidFill>
                <a:latin typeface="Alfa Slab One"/>
                <a:ea typeface="Alfa Slab One"/>
                <a:cs typeface="Alfa Slab One"/>
                <a:sym typeface="Alfa Slab One"/>
              </a:rPr>
              <a:t>la substitució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38"/>
          <p:cNvSpPr/>
          <p:nvPr/>
        </p:nvSpPr>
        <p:spPr>
          <a:xfrm rot="1627200">
            <a:off x="5323320" y="4489920"/>
            <a:ext cx="2158560" cy="81756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79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9920" y="4916520"/>
            <a:ext cx="1441800" cy="1451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3040" y="2986200"/>
            <a:ext cx="1441800" cy="1451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245000">
            <a:off x="4233240" y="1981080"/>
            <a:ext cx="1613880" cy="1641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/>
          <p:nvPr/>
        </p:nvSpPr>
        <p:spPr>
          <a:xfrm>
            <a:off x="6186600" y="3860640"/>
            <a:ext cx="3052440" cy="2891160"/>
          </a:xfrm>
          <a:custGeom>
            <a:rect b="b" l="l" r="r" t="t"/>
            <a:pathLst>
              <a:path extrusionOk="0" h="115657" w="122118">
                <a:moveTo>
                  <a:pt x="107257" y="20030"/>
                </a:moveTo>
                <a:lnTo>
                  <a:pt x="122118" y="60736"/>
                </a:lnTo>
                <a:lnTo>
                  <a:pt x="105965" y="99504"/>
                </a:lnTo>
                <a:lnTo>
                  <a:pt x="71074" y="115657"/>
                </a:lnTo>
                <a:lnTo>
                  <a:pt x="32953" y="102088"/>
                </a:lnTo>
                <a:lnTo>
                  <a:pt x="0" y="104026"/>
                </a:lnTo>
                <a:lnTo>
                  <a:pt x="37476" y="68489"/>
                </a:lnTo>
                <a:lnTo>
                  <a:pt x="38768" y="32953"/>
                </a:lnTo>
                <a:lnTo>
                  <a:pt x="69136" y="25845"/>
                </a:lnTo>
                <a:lnTo>
                  <a:pt x="80120" y="646"/>
                </a:lnTo>
                <a:lnTo>
                  <a:pt x="97565" y="23261"/>
                </a:lnTo>
                <a:lnTo>
                  <a:pt x="109196" y="0"/>
                </a:lnTo>
                <a:close/>
              </a:path>
            </a:pathLst>
          </a:custGeom>
          <a:solidFill>
            <a:srgbClr val="B2DFDB"/>
          </a:solidFill>
          <a:ln>
            <a:noFill/>
          </a:ln>
        </p:spPr>
      </p:sp>
      <p:sp>
        <p:nvSpPr>
          <p:cNvPr id="238" name="Google Shape;238;p39"/>
          <p:cNvSpPr/>
          <p:nvPr/>
        </p:nvSpPr>
        <p:spPr>
          <a:xfrm>
            <a:off x="622440" y="676080"/>
            <a:ext cx="5086800" cy="21340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Normalment això </a:t>
            </a:r>
            <a:r>
              <a:rPr b="0" i="0" lang="es-ES" sz="3000" u="none" cap="none" strike="noStrike">
                <a:solidFill>
                  <a:srgbClr val="E2E72E"/>
                </a:solidFill>
                <a:latin typeface="Alfa Slab One"/>
                <a:ea typeface="Alfa Slab One"/>
                <a:cs typeface="Alfa Slab One"/>
                <a:sym typeface="Alfa Slab One"/>
              </a:rPr>
              <a:t>no sol ser tant fàcil</a:t>
            </a: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com sembla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9" name="Google Shape;239;p39"/>
          <p:cNvGrpSpPr/>
          <p:nvPr/>
        </p:nvGrpSpPr>
        <p:grpSpPr>
          <a:xfrm>
            <a:off x="3537360" y="5019120"/>
            <a:ext cx="2035080" cy="1732680"/>
            <a:chOff x="3537360" y="5019120"/>
            <a:chExt cx="2035080" cy="1732680"/>
          </a:xfrm>
        </p:grpSpPr>
        <p:sp>
          <p:nvSpPr>
            <p:cNvPr id="240" name="Google Shape;240;p39"/>
            <p:cNvSpPr/>
            <p:nvPr/>
          </p:nvSpPr>
          <p:spPr>
            <a:xfrm>
              <a:off x="3537360" y="5019120"/>
              <a:ext cx="2035080" cy="1732680"/>
            </a:xfrm>
            <a:custGeom>
              <a:rect b="b" l="l" r="r" t="t"/>
              <a:pathLst>
                <a:path extrusionOk="0" h="93688" w="113718">
                  <a:moveTo>
                    <a:pt x="20029" y="0"/>
                  </a:moveTo>
                  <a:lnTo>
                    <a:pt x="74304" y="3231"/>
                  </a:lnTo>
                  <a:lnTo>
                    <a:pt x="113718" y="29076"/>
                  </a:lnTo>
                  <a:lnTo>
                    <a:pt x="93688" y="81412"/>
                  </a:lnTo>
                  <a:lnTo>
                    <a:pt x="45875" y="93688"/>
                  </a:lnTo>
                  <a:lnTo>
                    <a:pt x="0" y="78181"/>
                  </a:lnTo>
                  <a:lnTo>
                    <a:pt x="5815" y="19384"/>
                  </a:lnTo>
                  <a:close/>
                </a:path>
              </a:pathLst>
            </a:custGeom>
            <a:solidFill>
              <a:srgbClr val="B2DFDB"/>
            </a:solidFill>
            <a:ln>
              <a:noFill/>
            </a:ln>
          </p:spPr>
        </p:sp>
        <p:pic>
          <p:nvPicPr>
            <p:cNvPr id="241" name="Google Shape;241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30560" y="5222880"/>
              <a:ext cx="592200" cy="496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27080" y="5468400"/>
              <a:ext cx="592200" cy="496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591440" y="5325480"/>
              <a:ext cx="592200" cy="496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492440" y="5882400"/>
              <a:ext cx="592200" cy="496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98880" y="6009120"/>
              <a:ext cx="592200" cy="4960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6" name="Google Shape;246;p39"/>
          <p:cNvGrpSpPr/>
          <p:nvPr/>
        </p:nvGrpSpPr>
        <p:grpSpPr>
          <a:xfrm>
            <a:off x="4603680" y="3002760"/>
            <a:ext cx="2187360" cy="1823400"/>
            <a:chOff x="4603680" y="3002760"/>
            <a:chExt cx="2187360" cy="1823400"/>
          </a:xfrm>
        </p:grpSpPr>
        <p:sp>
          <p:nvSpPr>
            <p:cNvPr id="247" name="Google Shape;247;p39"/>
            <p:cNvSpPr/>
            <p:nvPr/>
          </p:nvSpPr>
          <p:spPr>
            <a:xfrm>
              <a:off x="4603680" y="3002760"/>
              <a:ext cx="2187360" cy="1823400"/>
            </a:xfrm>
            <a:custGeom>
              <a:rect b="b" l="l" r="r" t="t"/>
              <a:pathLst>
                <a:path extrusionOk="0" h="96273" w="104672">
                  <a:moveTo>
                    <a:pt x="60736" y="0"/>
                  </a:moveTo>
                  <a:lnTo>
                    <a:pt x="21322" y="9692"/>
                  </a:lnTo>
                  <a:lnTo>
                    <a:pt x="0" y="43937"/>
                  </a:lnTo>
                  <a:lnTo>
                    <a:pt x="9046" y="78828"/>
                  </a:lnTo>
                  <a:lnTo>
                    <a:pt x="40706" y="96273"/>
                  </a:lnTo>
                  <a:lnTo>
                    <a:pt x="102734" y="79474"/>
                  </a:lnTo>
                  <a:lnTo>
                    <a:pt x="104672" y="34245"/>
                  </a:lnTo>
                  <a:close/>
                </a:path>
              </a:pathLst>
            </a:custGeom>
            <a:solidFill>
              <a:srgbClr val="B2DFDB"/>
            </a:solidFill>
            <a:ln>
              <a:noFill/>
            </a:ln>
          </p:spPr>
        </p:sp>
        <p:pic>
          <p:nvPicPr>
            <p:cNvPr id="248" name="Google Shape;248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420880" y="3206880"/>
              <a:ext cx="648360" cy="823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75360" y="3696120"/>
              <a:ext cx="648360" cy="823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3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824080" y="3696120"/>
              <a:ext cx="692640" cy="8236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1" name="Google Shape;251;p39"/>
          <p:cNvGrpSpPr/>
          <p:nvPr/>
        </p:nvGrpSpPr>
        <p:grpSpPr>
          <a:xfrm>
            <a:off x="6945840" y="2277720"/>
            <a:ext cx="2293560" cy="1114200"/>
            <a:chOff x="6945840" y="2277720"/>
            <a:chExt cx="2293560" cy="1114200"/>
          </a:xfrm>
        </p:grpSpPr>
        <p:sp>
          <p:nvSpPr>
            <p:cNvPr id="252" name="Google Shape;252;p39"/>
            <p:cNvSpPr/>
            <p:nvPr/>
          </p:nvSpPr>
          <p:spPr>
            <a:xfrm>
              <a:off x="6945840" y="2277720"/>
              <a:ext cx="2293560" cy="1114200"/>
            </a:xfrm>
            <a:custGeom>
              <a:rect b="b" l="l" r="r" t="t"/>
              <a:pathLst>
                <a:path extrusionOk="0" h="44583" w="91750">
                  <a:moveTo>
                    <a:pt x="0" y="4523"/>
                  </a:moveTo>
                  <a:lnTo>
                    <a:pt x="56859" y="0"/>
                  </a:lnTo>
                  <a:lnTo>
                    <a:pt x="91750" y="20030"/>
                  </a:lnTo>
                  <a:lnTo>
                    <a:pt x="65259" y="44583"/>
                  </a:lnTo>
                  <a:lnTo>
                    <a:pt x="646" y="34891"/>
                  </a:lnTo>
                  <a:close/>
                </a:path>
              </a:pathLst>
            </a:custGeom>
            <a:solidFill>
              <a:srgbClr val="B2DFDB"/>
            </a:solidFill>
            <a:ln>
              <a:noFill/>
            </a:ln>
          </p:spPr>
        </p:sp>
        <p:pic>
          <p:nvPicPr>
            <p:cNvPr id="253" name="Google Shape;253;p3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953400" y="2456640"/>
              <a:ext cx="2035080" cy="6919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4" name="Google Shape;254;p39"/>
          <p:cNvSpPr/>
          <p:nvPr/>
        </p:nvSpPr>
        <p:spPr>
          <a:xfrm>
            <a:off x="1269000" y="2953800"/>
            <a:ext cx="188712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600" u="none" cap="none" strike="noStrik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I no és gaire ràpid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9"/>
          <p:cNvSpPr/>
          <p:nvPr/>
        </p:nvSpPr>
        <p:spPr>
          <a:xfrm>
            <a:off x="7971120" y="3148920"/>
            <a:ext cx="263520" cy="16110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152275">
            <a:solidFill>
              <a:srgbClr val="B2DFDB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39"/>
          <p:cNvSpPr/>
          <p:nvPr/>
        </p:nvSpPr>
        <p:spPr>
          <a:xfrm>
            <a:off x="6170760" y="4520160"/>
            <a:ext cx="1505520" cy="10962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152275">
            <a:solidFill>
              <a:srgbClr val="B2DFDB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39"/>
          <p:cNvSpPr/>
          <p:nvPr/>
        </p:nvSpPr>
        <p:spPr>
          <a:xfrm flipH="1" rot="10800000">
            <a:off x="5085360" y="6130800"/>
            <a:ext cx="2862000" cy="1699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152275">
            <a:solidFill>
              <a:srgbClr val="B2DFDB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39"/>
          <p:cNvSpPr/>
          <p:nvPr/>
        </p:nvSpPr>
        <p:spPr>
          <a:xfrm>
            <a:off x="3052800" y="3685680"/>
            <a:ext cx="1356480" cy="513720"/>
          </a:xfrm>
          <a:custGeom>
            <a:rect b="b" l="l" r="r" t="t"/>
            <a:pathLst>
              <a:path extrusionOk="0" h="20559" w="60795">
                <a:moveTo>
                  <a:pt x="0" y="529"/>
                </a:moveTo>
                <a:cubicBezTo>
                  <a:pt x="12994" y="-121"/>
                  <a:pt x="26903" y="-287"/>
                  <a:pt x="38767" y="5052"/>
                </a:cubicBezTo>
                <a:cubicBezTo>
                  <a:pt x="44214" y="7503"/>
                  <a:pt x="49952" y="9492"/>
                  <a:pt x="54921" y="12805"/>
                </a:cubicBezTo>
                <a:cubicBezTo>
                  <a:pt x="56061" y="13565"/>
                  <a:pt x="56179" y="15934"/>
                  <a:pt x="56859" y="14744"/>
                </a:cubicBezTo>
                <a:cubicBezTo>
                  <a:pt x="58678" y="11559"/>
                  <a:pt x="57505" y="7428"/>
                  <a:pt x="57505" y="3760"/>
                </a:cubicBezTo>
                <a:cubicBezTo>
                  <a:pt x="57505" y="2791"/>
                  <a:pt x="57071" y="954"/>
                  <a:pt x="57505" y="1821"/>
                </a:cubicBezTo>
                <a:cubicBezTo>
                  <a:pt x="58242" y="3295"/>
                  <a:pt x="57812" y="3440"/>
                  <a:pt x="58151" y="5052"/>
                </a:cubicBezTo>
                <a:cubicBezTo>
                  <a:pt x="59104" y="9578"/>
                  <a:pt x="59137" y="9572"/>
                  <a:pt x="60090" y="14098"/>
                </a:cubicBezTo>
                <a:cubicBezTo>
                  <a:pt x="60401" y="15573"/>
                  <a:pt x="61344" y="17784"/>
                  <a:pt x="60090" y="18620"/>
                </a:cubicBezTo>
                <a:cubicBezTo>
                  <a:pt x="56465" y="21035"/>
                  <a:pt x="51063" y="18612"/>
                  <a:pt x="47167" y="20559"/>
                </a:cubicBezTo>
              </a:path>
            </a:pathLst>
          </a:custGeom>
          <a:noFill/>
          <a:ln cap="flat" cmpd="sng" w="381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52280" y="4599360"/>
            <a:ext cx="1887120" cy="1900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0"/>
          <p:cNvSpPr/>
          <p:nvPr/>
        </p:nvSpPr>
        <p:spPr>
          <a:xfrm>
            <a:off x="4179960" y="2899440"/>
            <a:ext cx="4411080" cy="3717360"/>
          </a:xfrm>
          <a:custGeom>
            <a:rect b="b" l="l" r="r" t="t"/>
            <a:pathLst>
              <a:path extrusionOk="0" h="148704" w="176452">
                <a:moveTo>
                  <a:pt x="37710" y="6404"/>
                </a:moveTo>
                <a:lnTo>
                  <a:pt x="94630" y="0"/>
                </a:lnTo>
                <a:lnTo>
                  <a:pt x="148703" y="36998"/>
                </a:lnTo>
                <a:lnTo>
                  <a:pt x="176452" y="69016"/>
                </a:lnTo>
                <a:lnTo>
                  <a:pt x="165068" y="125936"/>
                </a:lnTo>
                <a:lnTo>
                  <a:pt x="126647" y="148704"/>
                </a:lnTo>
                <a:lnTo>
                  <a:pt x="81111" y="133762"/>
                </a:lnTo>
                <a:lnTo>
                  <a:pt x="0" y="106725"/>
                </a:lnTo>
                <a:lnTo>
                  <a:pt x="32729" y="65458"/>
                </a:lnTo>
                <a:close/>
              </a:path>
            </a:pathLst>
          </a:custGeom>
          <a:solidFill>
            <a:srgbClr val="B2DFDB"/>
          </a:solidFill>
          <a:ln>
            <a:noFill/>
          </a:ln>
        </p:spPr>
      </p:sp>
      <p:sp>
        <p:nvSpPr>
          <p:cNvPr id="265" name="Google Shape;265;p40"/>
          <p:cNvSpPr/>
          <p:nvPr/>
        </p:nvSpPr>
        <p:spPr>
          <a:xfrm>
            <a:off x="622440" y="676080"/>
            <a:ext cx="5086800" cy="21340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Una opció més ràpida és </a:t>
            </a:r>
            <a:r>
              <a:rPr b="0" i="0" lang="es-ES" sz="3000" u="none" cap="none" strike="noStrike">
                <a:solidFill>
                  <a:srgbClr val="FFEB3B"/>
                </a:solidFill>
                <a:latin typeface="Alfa Slab One"/>
                <a:ea typeface="Alfa Slab One"/>
                <a:cs typeface="Alfa Slab One"/>
                <a:sym typeface="Alfa Slab One"/>
              </a:rPr>
              <a:t>la duplicació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0"/>
          <p:cNvSpPr/>
          <p:nvPr/>
        </p:nvSpPr>
        <p:spPr>
          <a:xfrm>
            <a:off x="889200" y="3480120"/>
            <a:ext cx="311256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600" u="none" cap="none" strike="noStrik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Si en tinc dos i en falla un, podem continuar treballant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40"/>
          <p:cNvSpPr/>
          <p:nvPr/>
        </p:nvSpPr>
        <p:spPr>
          <a:xfrm>
            <a:off x="2454840" y="5442840"/>
            <a:ext cx="2253240" cy="934560"/>
          </a:xfrm>
          <a:custGeom>
            <a:rect b="b" l="l" r="r" t="t"/>
            <a:pathLst>
              <a:path extrusionOk="0" h="37393" w="90138">
                <a:moveTo>
                  <a:pt x="0" y="0"/>
                </a:moveTo>
                <a:cubicBezTo>
                  <a:pt x="0" y="10746"/>
                  <a:pt x="1900" y="26485"/>
                  <a:pt x="12095" y="29883"/>
                </a:cubicBezTo>
                <a:cubicBezTo>
                  <a:pt x="27337" y="34963"/>
                  <a:pt x="43760" y="38390"/>
                  <a:pt x="59766" y="36998"/>
                </a:cubicBezTo>
                <a:cubicBezTo>
                  <a:pt x="68331" y="36253"/>
                  <a:pt x="76092" y="31094"/>
                  <a:pt x="83245" y="26325"/>
                </a:cubicBezTo>
                <a:cubicBezTo>
                  <a:pt x="85621" y="24741"/>
                  <a:pt x="90956" y="21941"/>
                  <a:pt x="88937" y="19922"/>
                </a:cubicBezTo>
                <a:cubicBezTo>
                  <a:pt x="87062" y="18047"/>
                  <a:pt x="83483" y="20160"/>
                  <a:pt x="81111" y="21345"/>
                </a:cubicBezTo>
                <a:cubicBezTo>
                  <a:pt x="80661" y="21570"/>
                  <a:pt x="81355" y="20820"/>
                  <a:pt x="81822" y="20633"/>
                </a:cubicBezTo>
                <a:cubicBezTo>
                  <a:pt x="84284" y="19648"/>
                  <a:pt x="89006" y="16637"/>
                  <a:pt x="89649" y="19210"/>
                </a:cubicBezTo>
                <a:cubicBezTo>
                  <a:pt x="90627" y="23122"/>
                  <a:pt x="89649" y="27274"/>
                  <a:pt x="89649" y="31306"/>
                </a:cubicBezTo>
              </a:path>
            </a:pathLst>
          </a:custGeom>
          <a:noFill/>
          <a:ln cap="flat" cmpd="sng" w="381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3200" y="3480120"/>
            <a:ext cx="1887120" cy="1900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8080" y="3807720"/>
            <a:ext cx="1887120" cy="1900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1"/>
          <p:cNvSpPr/>
          <p:nvPr/>
        </p:nvSpPr>
        <p:spPr>
          <a:xfrm>
            <a:off x="5608080" y="1420560"/>
            <a:ext cx="4161960" cy="3036240"/>
          </a:xfrm>
          <a:custGeom>
            <a:rect b="b" l="l" r="r" t="t"/>
            <a:pathLst>
              <a:path extrusionOk="0" h="83245" w="129493">
                <a:moveTo>
                  <a:pt x="9250" y="4980"/>
                </a:moveTo>
                <a:lnTo>
                  <a:pt x="59766" y="0"/>
                </a:lnTo>
                <a:lnTo>
                  <a:pt x="113840" y="32017"/>
                </a:lnTo>
                <a:lnTo>
                  <a:pt x="129493" y="63323"/>
                </a:lnTo>
                <a:lnTo>
                  <a:pt x="106725" y="80399"/>
                </a:lnTo>
                <a:lnTo>
                  <a:pt x="53363" y="83245"/>
                </a:lnTo>
                <a:lnTo>
                  <a:pt x="27037" y="46959"/>
                </a:lnTo>
                <a:lnTo>
                  <a:pt x="0" y="41267"/>
                </a:lnTo>
                <a:close/>
              </a:path>
            </a:pathLst>
          </a:custGeom>
          <a:solidFill>
            <a:srgbClr val="B2DFDB"/>
          </a:solidFill>
          <a:ln>
            <a:noFill/>
          </a:ln>
        </p:spPr>
      </p:sp>
      <p:pic>
        <p:nvPicPr>
          <p:cNvPr id="275" name="Google Shape;27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61640" y="1920600"/>
            <a:ext cx="1359720" cy="90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5160" y="2505600"/>
            <a:ext cx="1359720" cy="90432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1"/>
          <p:cNvSpPr/>
          <p:nvPr/>
        </p:nvSpPr>
        <p:spPr>
          <a:xfrm rot="1378800">
            <a:off x="6711480" y="3063240"/>
            <a:ext cx="2088000" cy="1083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212121"/>
                </a:solidFill>
                <a:latin typeface="Quicksand"/>
                <a:ea typeface="Quicksand"/>
                <a:cs typeface="Quicksand"/>
                <a:sym typeface="Quicksand"/>
              </a:rPr>
              <a:t>Channel bonding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1"/>
          <p:cNvSpPr/>
          <p:nvPr/>
        </p:nvSpPr>
        <p:spPr>
          <a:xfrm>
            <a:off x="5603040" y="4944960"/>
            <a:ext cx="3806280" cy="1920600"/>
          </a:xfrm>
          <a:custGeom>
            <a:rect b="b" l="l" r="r" t="t"/>
            <a:pathLst>
              <a:path extrusionOk="0" h="76842" w="152261">
                <a:moveTo>
                  <a:pt x="24903" y="0"/>
                </a:moveTo>
                <a:lnTo>
                  <a:pt x="122378" y="1423"/>
                </a:lnTo>
                <a:lnTo>
                  <a:pt x="152261" y="18499"/>
                </a:lnTo>
                <a:lnTo>
                  <a:pt x="152261" y="54074"/>
                </a:lnTo>
                <a:lnTo>
                  <a:pt x="125224" y="76842"/>
                </a:lnTo>
                <a:lnTo>
                  <a:pt x="32018" y="73996"/>
                </a:lnTo>
                <a:lnTo>
                  <a:pt x="0" y="51939"/>
                </a:lnTo>
                <a:close/>
              </a:path>
            </a:pathLst>
          </a:custGeom>
          <a:solidFill>
            <a:srgbClr val="B2DFDB"/>
          </a:solidFill>
          <a:ln>
            <a:noFill/>
          </a:ln>
        </p:spPr>
      </p:sp>
      <p:sp>
        <p:nvSpPr>
          <p:cNvPr id="279" name="Google Shape;279;p41"/>
          <p:cNvSpPr/>
          <p:nvPr/>
        </p:nvSpPr>
        <p:spPr>
          <a:xfrm>
            <a:off x="622440" y="676080"/>
            <a:ext cx="5086800" cy="21340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Es pot duplicar gairebé </a:t>
            </a:r>
            <a:r>
              <a:rPr b="0" i="0" lang="es-ES" sz="3000" u="none" cap="none" strike="noStrike">
                <a:solidFill>
                  <a:srgbClr val="FFEB3B"/>
                </a:solidFill>
                <a:latin typeface="Alfa Slab One"/>
                <a:ea typeface="Alfa Slab One"/>
                <a:cs typeface="Alfa Slab One"/>
                <a:sym typeface="Alfa Slab One"/>
              </a:rPr>
              <a:t>qualsevol element</a:t>
            </a: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del sistema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1"/>
          <p:cNvSpPr/>
          <p:nvPr/>
        </p:nvSpPr>
        <p:spPr>
          <a:xfrm>
            <a:off x="2863800" y="2632680"/>
            <a:ext cx="2916720" cy="2894040"/>
          </a:xfrm>
          <a:custGeom>
            <a:rect b="b" l="l" r="r" t="t"/>
            <a:pathLst>
              <a:path extrusionOk="0" h="90360" w="116686">
                <a:moveTo>
                  <a:pt x="13518" y="2134"/>
                </a:moveTo>
                <a:lnTo>
                  <a:pt x="70438" y="0"/>
                </a:lnTo>
                <a:lnTo>
                  <a:pt x="116686" y="20633"/>
                </a:lnTo>
                <a:lnTo>
                  <a:pt x="115974" y="57631"/>
                </a:lnTo>
                <a:lnTo>
                  <a:pt x="102456" y="90360"/>
                </a:lnTo>
                <a:lnTo>
                  <a:pt x="45536" y="78976"/>
                </a:lnTo>
                <a:lnTo>
                  <a:pt x="0" y="53362"/>
                </a:lnTo>
                <a:lnTo>
                  <a:pt x="4269" y="9249"/>
                </a:lnTo>
                <a:close/>
              </a:path>
            </a:pathLst>
          </a:custGeom>
          <a:solidFill>
            <a:srgbClr val="B2DFDB"/>
          </a:solidFill>
          <a:ln>
            <a:noFill/>
          </a:ln>
        </p:spPr>
      </p:sp>
      <p:pic>
        <p:nvPicPr>
          <p:cNvPr id="281" name="Google Shape;281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57640" y="2884320"/>
            <a:ext cx="904320" cy="90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0600" y="3356640"/>
            <a:ext cx="904320" cy="90432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1"/>
          <p:cNvSpPr/>
          <p:nvPr/>
        </p:nvSpPr>
        <p:spPr>
          <a:xfrm rot="1379400">
            <a:off x="2968200" y="3846600"/>
            <a:ext cx="2309400" cy="1285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212121"/>
                </a:solidFill>
                <a:latin typeface="Quicksand"/>
                <a:ea typeface="Quicksand"/>
                <a:cs typeface="Quicksand"/>
                <a:sym typeface="Quicksand"/>
              </a:rPr>
              <a:t>RAID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212121"/>
                </a:solidFill>
                <a:latin typeface="Quicksand"/>
                <a:ea typeface="Quicksand"/>
                <a:cs typeface="Quicksand"/>
                <a:sym typeface="Quicksand"/>
              </a:rPr>
              <a:t>mirroring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53560" y="5319000"/>
            <a:ext cx="1287720" cy="1142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93640" y="5319000"/>
            <a:ext cx="1287720" cy="1142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2"/>
          <p:cNvSpPr/>
          <p:nvPr/>
        </p:nvSpPr>
        <p:spPr>
          <a:xfrm flipH="1" rot="10800000">
            <a:off x="5816880" y="6670080"/>
            <a:ext cx="2258640" cy="1600560"/>
          </a:xfrm>
          <a:prstGeom prst="uturnArrow">
            <a:avLst>
              <a:gd fmla="val 25000" name="adj1"/>
              <a:gd fmla="val 25000" name="adj2"/>
              <a:gd fmla="val 34170" name="adj3"/>
              <a:gd fmla="val 43750" name="adj4"/>
              <a:gd fmla="val 75000" name="adj5"/>
            </a:avLst>
          </a:prstGeom>
          <a:solidFill>
            <a:srgbClr val="B2DF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2"/>
          <p:cNvSpPr/>
          <p:nvPr/>
        </p:nvSpPr>
        <p:spPr>
          <a:xfrm>
            <a:off x="622440" y="676080"/>
            <a:ext cx="5086800" cy="21340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El mirroring de discs més corrent és </a:t>
            </a:r>
            <a:r>
              <a:rPr b="0" i="0" lang="es-ES" sz="3000" u="none" cap="none" strike="noStrike">
                <a:solidFill>
                  <a:srgbClr val="FFEB3B"/>
                </a:solidFill>
                <a:latin typeface="Alfa Slab One"/>
                <a:ea typeface="Alfa Slab One"/>
                <a:cs typeface="Alfa Slab One"/>
                <a:sym typeface="Alfa Slab One"/>
              </a:rPr>
              <a:t>RAID 1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0080" y="4320000"/>
            <a:ext cx="1188720" cy="118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3280" y="4320000"/>
            <a:ext cx="1188720" cy="118872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2"/>
          <p:cNvSpPr/>
          <p:nvPr/>
        </p:nvSpPr>
        <p:spPr>
          <a:xfrm>
            <a:off x="5638680" y="3041640"/>
            <a:ext cx="693360" cy="135144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2DF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2"/>
          <p:cNvSpPr/>
          <p:nvPr/>
        </p:nvSpPr>
        <p:spPr>
          <a:xfrm>
            <a:off x="2632680" y="3041640"/>
            <a:ext cx="1814040" cy="1351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600" u="none" cap="none" strike="noStrik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Es grava en un disc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42"/>
          <p:cNvSpPr/>
          <p:nvPr/>
        </p:nvSpPr>
        <p:spPr>
          <a:xfrm>
            <a:off x="2208240" y="5206680"/>
            <a:ext cx="2952360" cy="1872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600" u="none" cap="none" strike="noStrik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Es copia automàticament a l’altre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42"/>
          <p:cNvSpPr/>
          <p:nvPr/>
        </p:nvSpPr>
        <p:spPr>
          <a:xfrm>
            <a:off x="4197960" y="3771360"/>
            <a:ext cx="1104120" cy="548280"/>
          </a:xfrm>
          <a:custGeom>
            <a:rect b="b" l="l" r="r" t="t"/>
            <a:pathLst>
              <a:path extrusionOk="0" h="21950" w="44174">
                <a:moveTo>
                  <a:pt x="0" y="0"/>
                </a:moveTo>
                <a:cubicBezTo>
                  <a:pt x="10864" y="603"/>
                  <a:pt x="22011" y="3591"/>
                  <a:pt x="31306" y="9249"/>
                </a:cubicBezTo>
                <a:cubicBezTo>
                  <a:pt x="32114" y="9741"/>
                  <a:pt x="39018" y="15539"/>
                  <a:pt x="39133" y="15653"/>
                </a:cubicBezTo>
                <a:cubicBezTo>
                  <a:pt x="40744" y="17263"/>
                  <a:pt x="40655" y="17357"/>
                  <a:pt x="41979" y="19210"/>
                </a:cubicBezTo>
                <a:cubicBezTo>
                  <a:pt x="42476" y="19906"/>
                  <a:pt x="44007" y="21950"/>
                  <a:pt x="43402" y="21345"/>
                </a:cubicBezTo>
                <a:cubicBezTo>
                  <a:pt x="41596" y="19539"/>
                  <a:pt x="38826" y="18781"/>
                  <a:pt x="36287" y="18499"/>
                </a:cubicBezTo>
                <a:cubicBezTo>
                  <a:pt x="34873" y="18342"/>
                  <a:pt x="30595" y="18499"/>
                  <a:pt x="32018" y="18499"/>
                </a:cubicBezTo>
                <a:cubicBezTo>
                  <a:pt x="35101" y="18499"/>
                  <a:pt x="38184" y="18499"/>
                  <a:pt x="41267" y="18499"/>
                </a:cubicBezTo>
                <a:cubicBezTo>
                  <a:pt x="42245" y="18499"/>
                  <a:pt x="44234" y="18757"/>
                  <a:pt x="44113" y="17787"/>
                </a:cubicBezTo>
                <a:cubicBezTo>
                  <a:pt x="43784" y="15156"/>
                  <a:pt x="42431" y="12547"/>
                  <a:pt x="40556" y="10672"/>
                </a:cubicBezTo>
              </a:path>
            </a:pathLst>
          </a:custGeom>
          <a:noFill/>
          <a:ln cap="flat" cmpd="sng" w="381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42"/>
          <p:cNvSpPr/>
          <p:nvPr/>
        </p:nvSpPr>
        <p:spPr>
          <a:xfrm>
            <a:off x="4553640" y="6243480"/>
            <a:ext cx="1072080" cy="426600"/>
          </a:xfrm>
          <a:custGeom>
            <a:rect b="b" l="l" r="r" t="t"/>
            <a:pathLst>
              <a:path extrusionOk="0" h="17076" w="42894">
                <a:moveTo>
                  <a:pt x="0" y="17076"/>
                </a:moveTo>
                <a:cubicBezTo>
                  <a:pt x="11363" y="16203"/>
                  <a:pt x="23247" y="15058"/>
                  <a:pt x="33440" y="9961"/>
                </a:cubicBezTo>
                <a:cubicBezTo>
                  <a:pt x="35840" y="8761"/>
                  <a:pt x="37235" y="6166"/>
                  <a:pt x="39132" y="4269"/>
                </a:cubicBezTo>
                <a:cubicBezTo>
                  <a:pt x="40206" y="3195"/>
                  <a:pt x="43467" y="1010"/>
                  <a:pt x="41978" y="712"/>
                </a:cubicBezTo>
                <a:cubicBezTo>
                  <a:pt x="38946" y="106"/>
                  <a:pt x="30543" y="-763"/>
                  <a:pt x="32729" y="1423"/>
                </a:cubicBezTo>
                <a:cubicBezTo>
                  <a:pt x="34769" y="3463"/>
                  <a:pt x="38382" y="0"/>
                  <a:pt x="41267" y="0"/>
                </a:cubicBezTo>
                <a:cubicBezTo>
                  <a:pt x="44359" y="0"/>
                  <a:pt x="41978" y="6158"/>
                  <a:pt x="41978" y="9250"/>
                </a:cubicBezTo>
              </a:path>
            </a:pathLst>
          </a:custGeom>
          <a:noFill/>
          <a:ln cap="flat" cmpd="sng" w="381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/>
          <p:nvPr/>
        </p:nvSpPr>
        <p:spPr>
          <a:xfrm flipH="1" rot="10800000">
            <a:off x="5299560" y="6332400"/>
            <a:ext cx="3130200" cy="1600560"/>
          </a:xfrm>
          <a:prstGeom prst="uturnArrow">
            <a:avLst>
              <a:gd fmla="val 25000" name="adj1"/>
              <a:gd fmla="val 25000" name="adj2"/>
              <a:gd fmla="val 34170" name="adj3"/>
              <a:gd fmla="val 43750" name="adj4"/>
              <a:gd fmla="val 75000" name="adj5"/>
            </a:avLst>
          </a:prstGeom>
          <a:solidFill>
            <a:srgbClr val="B2DF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3"/>
          <p:cNvSpPr/>
          <p:nvPr/>
        </p:nvSpPr>
        <p:spPr>
          <a:xfrm>
            <a:off x="622440" y="676080"/>
            <a:ext cx="5086800" cy="21340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Actualment s’estan popularitzant sistemes de </a:t>
            </a:r>
            <a:r>
              <a:rPr b="0" i="0" lang="es-ES" sz="3000" u="none" cap="none" strike="noStrike">
                <a:solidFill>
                  <a:srgbClr val="FFEB3B"/>
                </a:solidFill>
                <a:latin typeface="Alfa Slab One"/>
                <a:ea typeface="Alfa Slab One"/>
                <a:cs typeface="Alfa Slab One"/>
                <a:sym typeface="Alfa Slab One"/>
              </a:rPr>
              <a:t>mirroring per la xarxa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43"/>
          <p:cNvSpPr/>
          <p:nvPr/>
        </p:nvSpPr>
        <p:spPr>
          <a:xfrm>
            <a:off x="1688400" y="4993200"/>
            <a:ext cx="2952360" cy="1872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600" u="none" cap="none" strike="noStrik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Es copia automàticament a l’altre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3"/>
          <p:cNvSpPr/>
          <p:nvPr/>
        </p:nvSpPr>
        <p:spPr>
          <a:xfrm>
            <a:off x="4033800" y="6030000"/>
            <a:ext cx="1072080" cy="426600"/>
          </a:xfrm>
          <a:custGeom>
            <a:rect b="b" l="l" r="r" t="t"/>
            <a:pathLst>
              <a:path extrusionOk="0" h="17076" w="42894">
                <a:moveTo>
                  <a:pt x="0" y="17076"/>
                </a:moveTo>
                <a:cubicBezTo>
                  <a:pt x="11363" y="16203"/>
                  <a:pt x="23247" y="15058"/>
                  <a:pt x="33440" y="9961"/>
                </a:cubicBezTo>
                <a:cubicBezTo>
                  <a:pt x="35840" y="8761"/>
                  <a:pt x="37235" y="6166"/>
                  <a:pt x="39132" y="4269"/>
                </a:cubicBezTo>
                <a:cubicBezTo>
                  <a:pt x="40206" y="3195"/>
                  <a:pt x="43467" y="1010"/>
                  <a:pt x="41978" y="712"/>
                </a:cubicBezTo>
                <a:cubicBezTo>
                  <a:pt x="38946" y="106"/>
                  <a:pt x="30543" y="-763"/>
                  <a:pt x="32729" y="1423"/>
                </a:cubicBezTo>
                <a:cubicBezTo>
                  <a:pt x="34769" y="3463"/>
                  <a:pt x="38382" y="0"/>
                  <a:pt x="41267" y="0"/>
                </a:cubicBezTo>
                <a:cubicBezTo>
                  <a:pt x="44359" y="0"/>
                  <a:pt x="41978" y="6158"/>
                  <a:pt x="41978" y="9250"/>
                </a:cubicBezTo>
              </a:path>
            </a:pathLst>
          </a:custGeom>
          <a:noFill/>
          <a:ln cap="flat" cmpd="sng" w="381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3"/>
          <p:cNvSpPr/>
          <p:nvPr/>
        </p:nvSpPr>
        <p:spPr>
          <a:xfrm>
            <a:off x="6296760" y="1458720"/>
            <a:ext cx="1814040" cy="1351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600" u="none" cap="none" strike="noStrik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Es grava en un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43"/>
          <p:cNvSpPr/>
          <p:nvPr/>
        </p:nvSpPr>
        <p:spPr>
          <a:xfrm flipH="1">
            <a:off x="6047640" y="2259000"/>
            <a:ext cx="711360" cy="1108800"/>
          </a:xfrm>
          <a:custGeom>
            <a:rect b="b" l="l" r="r" t="t"/>
            <a:pathLst>
              <a:path extrusionOk="0" h="21950" w="44174">
                <a:moveTo>
                  <a:pt x="0" y="0"/>
                </a:moveTo>
                <a:cubicBezTo>
                  <a:pt x="10864" y="603"/>
                  <a:pt x="22011" y="3591"/>
                  <a:pt x="31306" y="9249"/>
                </a:cubicBezTo>
                <a:cubicBezTo>
                  <a:pt x="32114" y="9741"/>
                  <a:pt x="39018" y="15539"/>
                  <a:pt x="39133" y="15653"/>
                </a:cubicBezTo>
                <a:cubicBezTo>
                  <a:pt x="40744" y="17263"/>
                  <a:pt x="40655" y="17357"/>
                  <a:pt x="41979" y="19210"/>
                </a:cubicBezTo>
                <a:cubicBezTo>
                  <a:pt x="42476" y="19906"/>
                  <a:pt x="44007" y="21950"/>
                  <a:pt x="43402" y="21345"/>
                </a:cubicBezTo>
                <a:cubicBezTo>
                  <a:pt x="41596" y="19539"/>
                  <a:pt x="38826" y="18781"/>
                  <a:pt x="36287" y="18499"/>
                </a:cubicBezTo>
                <a:cubicBezTo>
                  <a:pt x="34873" y="18342"/>
                  <a:pt x="30595" y="18499"/>
                  <a:pt x="32018" y="18499"/>
                </a:cubicBezTo>
                <a:cubicBezTo>
                  <a:pt x="35101" y="18499"/>
                  <a:pt x="38184" y="18499"/>
                  <a:pt x="41267" y="18499"/>
                </a:cubicBezTo>
                <a:cubicBezTo>
                  <a:pt x="42245" y="18499"/>
                  <a:pt x="44234" y="18757"/>
                  <a:pt x="44113" y="17787"/>
                </a:cubicBezTo>
                <a:cubicBezTo>
                  <a:pt x="43784" y="15156"/>
                  <a:pt x="42431" y="12547"/>
                  <a:pt x="40556" y="10672"/>
                </a:cubicBezTo>
              </a:path>
            </a:pathLst>
          </a:custGeom>
          <a:noFill/>
          <a:ln cap="flat" cmpd="sng" w="381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9520" y="3274200"/>
            <a:ext cx="1887120" cy="1900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1120" y="3274200"/>
            <a:ext cx="1887120" cy="1900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3280" y="1402920"/>
            <a:ext cx="1625040" cy="232344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4"/>
          <p:cNvSpPr/>
          <p:nvPr/>
        </p:nvSpPr>
        <p:spPr>
          <a:xfrm>
            <a:off x="1017720" y="1064880"/>
            <a:ext cx="3891240" cy="2999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6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Com respondre a les </a:t>
            </a:r>
            <a:r>
              <a:rPr b="1" i="0" lang="es-ES" sz="3600" u="none" cap="none" strike="noStrike">
                <a:solidFill>
                  <a:srgbClr val="F4F956"/>
                </a:solidFill>
                <a:latin typeface="Quicksand"/>
                <a:ea typeface="Quicksand"/>
                <a:cs typeface="Quicksand"/>
                <a:sym typeface="Quicksand"/>
              </a:rPr>
              <a:t>fallades de programari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8040" y="3020760"/>
            <a:ext cx="4821840" cy="361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5"/>
          <p:cNvSpPr/>
          <p:nvPr/>
        </p:nvSpPr>
        <p:spPr>
          <a:xfrm>
            <a:off x="622440" y="676080"/>
            <a:ext cx="5086800" cy="21340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El programari també pot fallar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/>
          <p:nvPr/>
        </p:nvSpPr>
        <p:spPr>
          <a:xfrm>
            <a:off x="3618360" y="2681280"/>
            <a:ext cx="5733720" cy="4037760"/>
          </a:xfrm>
          <a:custGeom>
            <a:rect b="b" l="l" r="r" t="t"/>
            <a:pathLst>
              <a:path extrusionOk="0" h="161531" w="255220">
                <a:moveTo>
                  <a:pt x="141502" y="2584"/>
                </a:moveTo>
                <a:lnTo>
                  <a:pt x="65905" y="0"/>
                </a:lnTo>
                <a:lnTo>
                  <a:pt x="36829" y="10984"/>
                </a:lnTo>
                <a:lnTo>
                  <a:pt x="24553" y="40706"/>
                </a:lnTo>
                <a:lnTo>
                  <a:pt x="0" y="109841"/>
                </a:lnTo>
                <a:lnTo>
                  <a:pt x="74951" y="142794"/>
                </a:lnTo>
                <a:lnTo>
                  <a:pt x="101442" y="161531"/>
                </a:lnTo>
                <a:lnTo>
                  <a:pt x="166701" y="157655"/>
                </a:lnTo>
                <a:lnTo>
                  <a:pt x="220329" y="140209"/>
                </a:lnTo>
                <a:lnTo>
                  <a:pt x="237775" y="107257"/>
                </a:lnTo>
                <a:lnTo>
                  <a:pt x="255220" y="21968"/>
                </a:lnTo>
                <a:close/>
              </a:path>
            </a:pathLst>
          </a:custGeom>
          <a:solidFill>
            <a:srgbClr val="B2DFDB"/>
          </a:solidFill>
          <a:ln>
            <a:noFill/>
          </a:ln>
        </p:spPr>
      </p:sp>
      <p:sp>
        <p:nvSpPr>
          <p:cNvPr id="119" name="Google Shape;119;p28"/>
          <p:cNvSpPr/>
          <p:nvPr/>
        </p:nvSpPr>
        <p:spPr>
          <a:xfrm>
            <a:off x="782640" y="1031760"/>
            <a:ext cx="5193720" cy="15469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Per molt protegit que es tingui tot, en algun moment… 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9160" y="2503800"/>
            <a:ext cx="5653800" cy="4305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6"/>
          <p:cNvSpPr/>
          <p:nvPr/>
        </p:nvSpPr>
        <p:spPr>
          <a:xfrm>
            <a:off x="3424320" y="1340640"/>
            <a:ext cx="5927400" cy="5475240"/>
          </a:xfrm>
          <a:custGeom>
            <a:rect b="b" l="l" r="r" t="t"/>
            <a:pathLst>
              <a:path extrusionOk="0" h="208699" w="248759">
                <a:moveTo>
                  <a:pt x="31015" y="23907"/>
                </a:moveTo>
                <a:lnTo>
                  <a:pt x="60090" y="16154"/>
                </a:lnTo>
                <a:lnTo>
                  <a:pt x="115657" y="27138"/>
                </a:lnTo>
                <a:lnTo>
                  <a:pt x="162178" y="9692"/>
                </a:lnTo>
                <a:lnTo>
                  <a:pt x="204176" y="0"/>
                </a:lnTo>
                <a:lnTo>
                  <a:pt x="248759" y="73659"/>
                </a:lnTo>
                <a:lnTo>
                  <a:pt x="217099" y="168639"/>
                </a:lnTo>
                <a:lnTo>
                  <a:pt x="220976" y="206761"/>
                </a:lnTo>
                <a:lnTo>
                  <a:pt x="131810" y="208699"/>
                </a:lnTo>
                <a:lnTo>
                  <a:pt x="118242" y="138271"/>
                </a:lnTo>
                <a:lnTo>
                  <a:pt x="54275" y="129226"/>
                </a:lnTo>
                <a:lnTo>
                  <a:pt x="0" y="109842"/>
                </a:lnTo>
                <a:lnTo>
                  <a:pt x="18738" y="72367"/>
                </a:lnTo>
                <a:close/>
              </a:path>
            </a:pathLst>
          </a:custGeom>
          <a:solidFill>
            <a:srgbClr val="B2DFDB"/>
          </a:solidFill>
          <a:ln>
            <a:noFill/>
          </a:ln>
        </p:spPr>
      </p:sp>
      <p:sp>
        <p:nvSpPr>
          <p:cNvPr id="328" name="Google Shape;328;p46"/>
          <p:cNvSpPr/>
          <p:nvPr/>
        </p:nvSpPr>
        <p:spPr>
          <a:xfrm>
            <a:off x="622440" y="676080"/>
            <a:ext cx="5086800" cy="21340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La solució bàsica és la </a:t>
            </a:r>
            <a:r>
              <a:rPr b="0" i="0" lang="es-ES" sz="3000" u="none" cap="none" strike="noStrike">
                <a:solidFill>
                  <a:srgbClr val="FFEB3B"/>
                </a:solidFill>
                <a:latin typeface="Alfa Slab One"/>
                <a:ea typeface="Alfa Slab One"/>
                <a:cs typeface="Alfa Slab One"/>
                <a:sym typeface="Alfa Slab One"/>
              </a:rPr>
              <a:t>reinstal·lació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2320" y="2277360"/>
            <a:ext cx="1274760" cy="20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6"/>
          <p:cNvSpPr/>
          <p:nvPr/>
        </p:nvSpPr>
        <p:spPr>
          <a:xfrm rot="5400000">
            <a:off x="6239520" y="2790360"/>
            <a:ext cx="1695960" cy="223668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79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Google Shape;331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09600" y="1969200"/>
            <a:ext cx="3208680" cy="109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27400" y="4845240"/>
            <a:ext cx="1887120" cy="1900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7"/>
          <p:cNvSpPr/>
          <p:nvPr/>
        </p:nvSpPr>
        <p:spPr>
          <a:xfrm>
            <a:off x="5440320" y="2085840"/>
            <a:ext cx="3520800" cy="4856040"/>
          </a:xfrm>
          <a:custGeom>
            <a:rect b="b" l="l" r="r" t="t"/>
            <a:pathLst>
              <a:path extrusionOk="0" h="194249" w="140847">
                <a:moveTo>
                  <a:pt x="42054" y="0"/>
                </a:moveTo>
                <a:lnTo>
                  <a:pt x="22696" y="2003"/>
                </a:lnTo>
                <a:lnTo>
                  <a:pt x="20025" y="141515"/>
                </a:lnTo>
                <a:lnTo>
                  <a:pt x="0" y="154197"/>
                </a:lnTo>
                <a:lnTo>
                  <a:pt x="5340" y="187574"/>
                </a:lnTo>
                <a:lnTo>
                  <a:pt x="90115" y="194249"/>
                </a:lnTo>
                <a:lnTo>
                  <a:pt x="133504" y="180898"/>
                </a:lnTo>
                <a:lnTo>
                  <a:pt x="140847" y="134172"/>
                </a:lnTo>
                <a:lnTo>
                  <a:pt x="114813" y="52734"/>
                </a:lnTo>
                <a:lnTo>
                  <a:pt x="91450" y="40719"/>
                </a:lnTo>
                <a:lnTo>
                  <a:pt x="92118" y="668"/>
                </a:lnTo>
                <a:close/>
              </a:path>
            </a:pathLst>
          </a:custGeom>
          <a:solidFill>
            <a:srgbClr val="B2DFDB"/>
          </a:solidFill>
          <a:ln>
            <a:noFill/>
          </a:ln>
        </p:spPr>
      </p:sp>
      <p:sp>
        <p:nvSpPr>
          <p:cNvPr id="338" name="Google Shape;338;p47"/>
          <p:cNvSpPr/>
          <p:nvPr/>
        </p:nvSpPr>
        <p:spPr>
          <a:xfrm>
            <a:off x="5907600" y="5790600"/>
            <a:ext cx="2436120" cy="750600"/>
          </a:xfrm>
          <a:prstGeom prst="cloud">
            <a:avLst/>
          </a:prstGeom>
          <a:solidFill>
            <a:srgbClr val="0079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7"/>
          <p:cNvSpPr/>
          <p:nvPr/>
        </p:nvSpPr>
        <p:spPr>
          <a:xfrm>
            <a:off x="622440" y="676080"/>
            <a:ext cx="5086800" cy="1710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Normalment l’únic problema és la </a:t>
            </a:r>
            <a:r>
              <a:rPr b="0" i="0" lang="es-ES" sz="3000" u="none" cap="none" strike="noStrike">
                <a:solidFill>
                  <a:srgbClr val="F4F956"/>
                </a:solidFill>
                <a:latin typeface="Alfa Slab One"/>
                <a:ea typeface="Alfa Slab One"/>
                <a:cs typeface="Alfa Slab One"/>
                <a:sym typeface="Alfa Slab One"/>
              </a:rPr>
              <a:t>pèrdua de temps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0" name="Google Shape;34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3200" y="2186280"/>
            <a:ext cx="2603880" cy="412704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7"/>
          <p:cNvSpPr/>
          <p:nvPr/>
        </p:nvSpPr>
        <p:spPr>
          <a:xfrm>
            <a:off x="6224760" y="2386440"/>
            <a:ext cx="934200" cy="12679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400" u="none" cap="none" strike="noStrike">
                <a:solidFill>
                  <a:srgbClr val="CC0000"/>
                </a:solidFill>
                <a:latin typeface="Alfa Slab One"/>
                <a:ea typeface="Alfa Slab One"/>
                <a:cs typeface="Alfa Slab One"/>
                <a:sym typeface="Alfa Slab One"/>
              </a:rPr>
              <a:t>Stop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47"/>
          <p:cNvSpPr/>
          <p:nvPr/>
        </p:nvSpPr>
        <p:spPr>
          <a:xfrm>
            <a:off x="6433200" y="2903760"/>
            <a:ext cx="516960" cy="500400"/>
          </a:xfrm>
          <a:prstGeom prst="octagon">
            <a:avLst>
              <a:gd fmla="val 29289" name="adj"/>
            </a:avLst>
          </a:prstGeom>
          <a:solidFill>
            <a:srgbClr val="FFFFFF"/>
          </a:solidFill>
          <a:ln cap="flat" cmpd="sng" w="1144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7480" y="1402920"/>
            <a:ext cx="1625040" cy="232344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8"/>
          <p:cNvSpPr/>
          <p:nvPr/>
        </p:nvSpPr>
        <p:spPr>
          <a:xfrm>
            <a:off x="1017720" y="1064880"/>
            <a:ext cx="3787920" cy="2999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6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Es poden</a:t>
            </a:r>
            <a:r>
              <a:rPr b="1" i="0" lang="es-ES" sz="3600" u="none" cap="none" strike="noStrike">
                <a:solidFill>
                  <a:srgbClr val="FFEB3B"/>
                </a:solidFill>
                <a:latin typeface="Quicksand"/>
                <a:ea typeface="Quicksand"/>
                <a:cs typeface="Quicksand"/>
                <a:sym typeface="Quicksand"/>
              </a:rPr>
              <a:t> resistir fallades?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9"/>
          <p:cNvSpPr/>
          <p:nvPr/>
        </p:nvSpPr>
        <p:spPr>
          <a:xfrm>
            <a:off x="5379120" y="3747600"/>
            <a:ext cx="2955600" cy="3181680"/>
          </a:xfrm>
          <a:custGeom>
            <a:rect b="b" l="l" r="r" t="t"/>
            <a:pathLst>
              <a:path extrusionOk="0" h="127287" w="118241">
                <a:moveTo>
                  <a:pt x="73658" y="0"/>
                </a:moveTo>
                <a:lnTo>
                  <a:pt x="26491" y="19384"/>
                </a:lnTo>
                <a:lnTo>
                  <a:pt x="1938" y="51690"/>
                </a:lnTo>
                <a:lnTo>
                  <a:pt x="0" y="83996"/>
                </a:lnTo>
                <a:lnTo>
                  <a:pt x="26491" y="127287"/>
                </a:lnTo>
                <a:lnTo>
                  <a:pt x="94981" y="125995"/>
                </a:lnTo>
                <a:lnTo>
                  <a:pt x="116303" y="111780"/>
                </a:lnTo>
                <a:lnTo>
                  <a:pt x="118241" y="91104"/>
                </a:lnTo>
                <a:lnTo>
                  <a:pt x="114364" y="36183"/>
                </a:lnTo>
                <a:close/>
              </a:path>
            </a:pathLst>
          </a:custGeom>
          <a:solidFill>
            <a:srgbClr val="B2DFDB"/>
          </a:solidFill>
          <a:ln>
            <a:noFill/>
          </a:ln>
        </p:spPr>
      </p:sp>
      <p:sp>
        <p:nvSpPr>
          <p:cNvPr id="354" name="Google Shape;354;p49"/>
          <p:cNvSpPr/>
          <p:nvPr/>
        </p:nvSpPr>
        <p:spPr>
          <a:xfrm>
            <a:off x="622440" y="676080"/>
            <a:ext cx="5086800" cy="21340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Algunes organitzacions </a:t>
            </a:r>
            <a:r>
              <a:rPr b="0" i="0" lang="es-ES" sz="3000" u="none" cap="none" strike="noStrike">
                <a:solidFill>
                  <a:srgbClr val="F4F956"/>
                </a:solidFill>
                <a:latin typeface="Alfa Slab One"/>
                <a:ea typeface="Alfa Slab One"/>
                <a:cs typeface="Alfa Slab One"/>
                <a:sym typeface="Alfa Slab One"/>
              </a:rPr>
              <a:t>no poden deixar de funcionar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49"/>
          <p:cNvSpPr/>
          <p:nvPr/>
        </p:nvSpPr>
        <p:spPr>
          <a:xfrm>
            <a:off x="3350520" y="2327040"/>
            <a:ext cx="2358720" cy="1298160"/>
          </a:xfrm>
          <a:prstGeom prst="wedgeRoundRectCallout">
            <a:avLst>
              <a:gd fmla="val 39176" name="adj1"/>
              <a:gd fmla="val 77370" name="adj2"/>
              <a:gd fmla="val 0" name="adj3"/>
            </a:avLst>
          </a:prstGeom>
          <a:solidFill>
            <a:srgbClr val="B2DF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212121"/>
                </a:solidFill>
                <a:latin typeface="Amatic SC"/>
                <a:ea typeface="Amatic SC"/>
                <a:cs typeface="Amatic SC"/>
                <a:sym typeface="Amatic SC"/>
              </a:rPr>
              <a:t>El meu negoci està aturat...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49"/>
          <p:cNvSpPr/>
          <p:nvPr/>
        </p:nvSpPr>
        <p:spPr>
          <a:xfrm>
            <a:off x="7239600" y="2149200"/>
            <a:ext cx="2358720" cy="1298160"/>
          </a:xfrm>
          <a:prstGeom prst="wedgeRoundRectCallout">
            <a:avLst>
              <a:gd fmla="val -35068" name="adj1"/>
              <a:gd fmla="val 81806" name="adj2"/>
              <a:gd fmla="val 0" name="adj3"/>
            </a:avLst>
          </a:prstGeom>
          <a:solidFill>
            <a:srgbClr val="B2DF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212121"/>
                </a:solidFill>
                <a:latin typeface="Amatic SC"/>
                <a:ea typeface="Amatic SC"/>
                <a:cs typeface="Amatic SC"/>
                <a:sym typeface="Amatic SC"/>
              </a:rPr>
              <a:t>...Perdo diners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" name="Google Shape;35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9120" y="2810520"/>
            <a:ext cx="3144240" cy="3944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0"/>
          <p:cNvSpPr/>
          <p:nvPr/>
        </p:nvSpPr>
        <p:spPr>
          <a:xfrm>
            <a:off x="4924440" y="3533760"/>
            <a:ext cx="4347360" cy="3551760"/>
          </a:xfrm>
          <a:custGeom>
            <a:rect b="b" l="l" r="r" t="t"/>
            <a:pathLst>
              <a:path extrusionOk="0" h="133762" w="152260">
                <a:moveTo>
                  <a:pt x="74707" y="7826"/>
                </a:moveTo>
                <a:lnTo>
                  <a:pt x="47670" y="0"/>
                </a:lnTo>
                <a:lnTo>
                  <a:pt x="11384" y="14941"/>
                </a:lnTo>
                <a:lnTo>
                  <a:pt x="0" y="56208"/>
                </a:lnTo>
                <a:lnTo>
                  <a:pt x="23479" y="88937"/>
                </a:lnTo>
                <a:lnTo>
                  <a:pt x="55497" y="112417"/>
                </a:lnTo>
                <a:lnTo>
                  <a:pt x="106725" y="133762"/>
                </a:lnTo>
                <a:lnTo>
                  <a:pt x="144434" y="120243"/>
                </a:lnTo>
                <a:lnTo>
                  <a:pt x="152260" y="95341"/>
                </a:lnTo>
                <a:lnTo>
                  <a:pt x="145145" y="59766"/>
                </a:lnTo>
                <a:lnTo>
                  <a:pt x="109571" y="28460"/>
                </a:lnTo>
                <a:close/>
              </a:path>
            </a:pathLst>
          </a:custGeom>
          <a:solidFill>
            <a:srgbClr val="B2DFDB"/>
          </a:solidFill>
          <a:ln>
            <a:noFill/>
          </a:ln>
        </p:spPr>
      </p:sp>
      <p:sp>
        <p:nvSpPr>
          <p:cNvPr id="363" name="Google Shape;363;p50"/>
          <p:cNvSpPr/>
          <p:nvPr/>
        </p:nvSpPr>
        <p:spPr>
          <a:xfrm>
            <a:off x="622440" y="676080"/>
            <a:ext cx="5762520" cy="21340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Un </a:t>
            </a:r>
            <a:r>
              <a:rPr b="0" i="0" lang="es-ES" sz="3000" u="none" cap="none" strike="noStrike">
                <a:solidFill>
                  <a:srgbClr val="F4F956"/>
                </a:solidFill>
                <a:latin typeface="Alfa Slab One"/>
                <a:ea typeface="Alfa Slab One"/>
                <a:cs typeface="Alfa Slab One"/>
                <a:sym typeface="Alfa Slab One"/>
              </a:rPr>
              <a:t>sistema tolerant a fallades</a:t>
            </a: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és el que continua funcionant encara que falli algun component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4" name="Google Shape;36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3920" y="2183040"/>
            <a:ext cx="3054240" cy="425196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50"/>
          <p:cNvSpPr/>
          <p:nvPr/>
        </p:nvSpPr>
        <p:spPr>
          <a:xfrm>
            <a:off x="6206040" y="1687680"/>
            <a:ext cx="2003760" cy="986040"/>
          </a:xfrm>
          <a:prstGeom prst="wedgeRoundRectCallout">
            <a:avLst>
              <a:gd fmla="val 38605" name="adj1"/>
              <a:gd fmla="val 81891" name="adj2"/>
              <a:gd fmla="val 0" name="adj3"/>
            </a:avLst>
          </a:prstGeom>
          <a:solidFill>
            <a:srgbClr val="B2DF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212121"/>
                </a:solidFill>
                <a:latin typeface="Amatic SC"/>
                <a:ea typeface="Amatic SC"/>
                <a:cs typeface="Amatic SC"/>
                <a:sym typeface="Amatic SC"/>
              </a:rPr>
              <a:t>Funcionarà?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1"/>
          <p:cNvSpPr/>
          <p:nvPr/>
        </p:nvSpPr>
        <p:spPr>
          <a:xfrm>
            <a:off x="4179960" y="2899440"/>
            <a:ext cx="4411080" cy="3717360"/>
          </a:xfrm>
          <a:custGeom>
            <a:rect b="b" l="l" r="r" t="t"/>
            <a:pathLst>
              <a:path extrusionOk="0" h="148704" w="176452">
                <a:moveTo>
                  <a:pt x="37710" y="6404"/>
                </a:moveTo>
                <a:lnTo>
                  <a:pt x="94630" y="0"/>
                </a:lnTo>
                <a:lnTo>
                  <a:pt x="148703" y="36998"/>
                </a:lnTo>
                <a:lnTo>
                  <a:pt x="176452" y="69016"/>
                </a:lnTo>
                <a:lnTo>
                  <a:pt x="165068" y="125936"/>
                </a:lnTo>
                <a:lnTo>
                  <a:pt x="126647" y="148704"/>
                </a:lnTo>
                <a:lnTo>
                  <a:pt x="81111" y="133762"/>
                </a:lnTo>
                <a:lnTo>
                  <a:pt x="0" y="106725"/>
                </a:lnTo>
                <a:lnTo>
                  <a:pt x="32729" y="65458"/>
                </a:lnTo>
                <a:close/>
              </a:path>
            </a:pathLst>
          </a:custGeom>
          <a:solidFill>
            <a:srgbClr val="B2DFDB"/>
          </a:solidFill>
          <a:ln>
            <a:noFill/>
          </a:ln>
        </p:spPr>
      </p:sp>
      <p:sp>
        <p:nvSpPr>
          <p:cNvPr id="371" name="Google Shape;371;p51"/>
          <p:cNvSpPr/>
          <p:nvPr/>
        </p:nvSpPr>
        <p:spPr>
          <a:xfrm>
            <a:off x="622440" y="676080"/>
            <a:ext cx="5086800" cy="21340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Els </a:t>
            </a:r>
            <a:r>
              <a:rPr b="0" i="0" lang="es-ES" sz="3000" u="none" cap="none" strike="noStrike">
                <a:solidFill>
                  <a:srgbClr val="E2E72E"/>
                </a:solidFill>
                <a:latin typeface="Alfa Slab One"/>
                <a:ea typeface="Alfa Slab One"/>
                <a:cs typeface="Alfa Slab One"/>
                <a:sym typeface="Alfa Slab One"/>
              </a:rPr>
              <a:t>clusters</a:t>
            </a: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permeten treballar amb diversos sistemes </a:t>
            </a:r>
            <a:r>
              <a:rPr b="0" i="0" lang="es-ES" sz="3000" u="none" cap="none" strike="noStrike">
                <a:solidFill>
                  <a:srgbClr val="E2E72E"/>
                </a:solidFill>
                <a:latin typeface="Alfa Slab One"/>
                <a:ea typeface="Alfa Slab One"/>
                <a:cs typeface="Alfa Slab One"/>
                <a:sym typeface="Alfa Slab One"/>
              </a:rPr>
              <a:t>com si fossin un de sol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51"/>
          <p:cNvSpPr/>
          <p:nvPr/>
        </p:nvSpPr>
        <p:spPr>
          <a:xfrm>
            <a:off x="1529640" y="3515400"/>
            <a:ext cx="215172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600" u="none" cap="none" strike="noStrik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Si en falla un ningú se n’adonarà!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51"/>
          <p:cNvSpPr/>
          <p:nvPr/>
        </p:nvSpPr>
        <p:spPr>
          <a:xfrm>
            <a:off x="2454840" y="5442840"/>
            <a:ext cx="2253240" cy="934560"/>
          </a:xfrm>
          <a:custGeom>
            <a:rect b="b" l="l" r="r" t="t"/>
            <a:pathLst>
              <a:path extrusionOk="0" h="37393" w="90138">
                <a:moveTo>
                  <a:pt x="0" y="0"/>
                </a:moveTo>
                <a:cubicBezTo>
                  <a:pt x="0" y="10746"/>
                  <a:pt x="1900" y="26485"/>
                  <a:pt x="12095" y="29883"/>
                </a:cubicBezTo>
                <a:cubicBezTo>
                  <a:pt x="27337" y="34963"/>
                  <a:pt x="43760" y="38390"/>
                  <a:pt x="59766" y="36998"/>
                </a:cubicBezTo>
                <a:cubicBezTo>
                  <a:pt x="68331" y="36253"/>
                  <a:pt x="76092" y="31094"/>
                  <a:pt x="83245" y="26325"/>
                </a:cubicBezTo>
                <a:cubicBezTo>
                  <a:pt x="85621" y="24741"/>
                  <a:pt x="90956" y="21941"/>
                  <a:pt x="88937" y="19922"/>
                </a:cubicBezTo>
                <a:cubicBezTo>
                  <a:pt x="87062" y="18047"/>
                  <a:pt x="83483" y="20160"/>
                  <a:pt x="81111" y="21345"/>
                </a:cubicBezTo>
                <a:cubicBezTo>
                  <a:pt x="80661" y="21570"/>
                  <a:pt x="81355" y="20820"/>
                  <a:pt x="81822" y="20633"/>
                </a:cubicBezTo>
                <a:cubicBezTo>
                  <a:pt x="84284" y="19648"/>
                  <a:pt x="89006" y="16637"/>
                  <a:pt x="89649" y="19210"/>
                </a:cubicBezTo>
                <a:cubicBezTo>
                  <a:pt x="90627" y="23122"/>
                  <a:pt x="89649" y="27274"/>
                  <a:pt x="89649" y="31306"/>
                </a:cubicBezTo>
              </a:path>
            </a:pathLst>
          </a:custGeom>
          <a:noFill/>
          <a:ln cap="flat" cmpd="sng" w="381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4" name="Google Shape;37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8400" y="2443680"/>
            <a:ext cx="2908080" cy="351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2"/>
          <p:cNvSpPr/>
          <p:nvPr/>
        </p:nvSpPr>
        <p:spPr>
          <a:xfrm>
            <a:off x="3024000" y="2952720"/>
            <a:ext cx="6349680" cy="3657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Un </a:t>
            </a:r>
            <a:r>
              <a:rPr b="1" i="0" lang="es-ES" sz="3000" u="none" cap="none" strike="noStrike">
                <a:solidFill>
                  <a:srgbClr val="FFEB3B"/>
                </a:solidFill>
                <a:latin typeface="Quicksand"/>
                <a:ea typeface="Quicksand"/>
                <a:cs typeface="Quicksand"/>
                <a:sym typeface="Quicksand"/>
              </a:rPr>
              <a:t>cluster</a:t>
            </a: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és una associació d'ordinadors que comparteixen perifèrics d’emmagatzemament i que tenen fortes relacions de cooperació en la feina que realitzen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52"/>
          <p:cNvSpPr/>
          <p:nvPr/>
        </p:nvSpPr>
        <p:spPr>
          <a:xfrm>
            <a:off x="853920" y="853920"/>
            <a:ext cx="2169720" cy="2027520"/>
          </a:xfrm>
          <a:custGeom>
            <a:rect b="b" l="l" r="r" t="t"/>
            <a:pathLst>
              <a:path extrusionOk="0" h="81111" w="86803">
                <a:moveTo>
                  <a:pt x="31306" y="0"/>
                </a:moveTo>
                <a:lnTo>
                  <a:pt x="4981" y="12807"/>
                </a:lnTo>
                <a:lnTo>
                  <a:pt x="0" y="53362"/>
                </a:lnTo>
                <a:lnTo>
                  <a:pt x="28460" y="76130"/>
                </a:lnTo>
                <a:lnTo>
                  <a:pt x="47671" y="81111"/>
                </a:lnTo>
                <a:lnTo>
                  <a:pt x="78265" y="64035"/>
                </a:lnTo>
                <a:lnTo>
                  <a:pt x="86803" y="34152"/>
                </a:lnTo>
                <a:lnTo>
                  <a:pt x="73996" y="9961"/>
                </a:lnTo>
                <a:lnTo>
                  <a:pt x="44113" y="2134"/>
                </a:lnTo>
                <a:close/>
              </a:path>
            </a:pathLst>
          </a:custGeom>
          <a:solidFill>
            <a:srgbClr val="B2DFDB"/>
          </a:solidFill>
          <a:ln>
            <a:noFill/>
          </a:ln>
        </p:spPr>
      </p:sp>
      <p:pic>
        <p:nvPicPr>
          <p:cNvPr id="381" name="Google Shape;38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0160" y="363240"/>
            <a:ext cx="1676880" cy="2027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/>
          <p:nvPr/>
        </p:nvSpPr>
        <p:spPr>
          <a:xfrm>
            <a:off x="5194080" y="5549760"/>
            <a:ext cx="3396960" cy="978120"/>
          </a:xfrm>
          <a:custGeom>
            <a:rect b="b" l="l" r="r" t="t"/>
            <a:pathLst>
              <a:path extrusionOk="0" h="39132" w="125224">
                <a:moveTo>
                  <a:pt x="8538" y="0"/>
                </a:moveTo>
                <a:lnTo>
                  <a:pt x="85380" y="0"/>
                </a:lnTo>
                <a:lnTo>
                  <a:pt x="125224" y="12807"/>
                </a:lnTo>
                <a:lnTo>
                  <a:pt x="100321" y="31306"/>
                </a:lnTo>
                <a:lnTo>
                  <a:pt x="27749" y="39132"/>
                </a:lnTo>
                <a:lnTo>
                  <a:pt x="0" y="24902"/>
                </a:lnTo>
                <a:close/>
              </a:path>
            </a:pathLst>
          </a:custGeom>
          <a:solidFill>
            <a:srgbClr val="B2DFDB"/>
          </a:solidFill>
          <a:ln>
            <a:noFill/>
          </a:ln>
        </p:spPr>
      </p:sp>
      <p:sp>
        <p:nvSpPr>
          <p:cNvPr id="387" name="Google Shape;387;p53"/>
          <p:cNvSpPr/>
          <p:nvPr/>
        </p:nvSpPr>
        <p:spPr>
          <a:xfrm>
            <a:off x="5514120" y="2988360"/>
            <a:ext cx="3396960" cy="1280520"/>
          </a:xfrm>
          <a:custGeom>
            <a:rect b="b" l="l" r="r" t="t"/>
            <a:pathLst>
              <a:path extrusionOk="0" h="51228" w="135896">
                <a:moveTo>
                  <a:pt x="20633" y="0"/>
                </a:moveTo>
                <a:lnTo>
                  <a:pt x="107436" y="2846"/>
                </a:lnTo>
                <a:lnTo>
                  <a:pt x="135896" y="27037"/>
                </a:lnTo>
                <a:lnTo>
                  <a:pt x="112416" y="51228"/>
                </a:lnTo>
                <a:lnTo>
                  <a:pt x="14941" y="48382"/>
                </a:lnTo>
                <a:lnTo>
                  <a:pt x="0" y="31306"/>
                </a:lnTo>
                <a:close/>
              </a:path>
            </a:pathLst>
          </a:custGeom>
          <a:solidFill>
            <a:srgbClr val="B2DFDB"/>
          </a:solidFill>
          <a:ln>
            <a:noFill/>
          </a:ln>
        </p:spPr>
      </p:sp>
      <p:sp>
        <p:nvSpPr>
          <p:cNvPr id="388" name="Google Shape;388;p53"/>
          <p:cNvSpPr/>
          <p:nvPr/>
        </p:nvSpPr>
        <p:spPr>
          <a:xfrm>
            <a:off x="1529640" y="4322520"/>
            <a:ext cx="2916720" cy="1191240"/>
          </a:xfrm>
          <a:custGeom>
            <a:rect b="b" l="l" r="r" t="t"/>
            <a:pathLst>
              <a:path extrusionOk="0" h="47671" w="116686">
                <a:moveTo>
                  <a:pt x="0" y="712"/>
                </a:moveTo>
                <a:lnTo>
                  <a:pt x="104590" y="0"/>
                </a:lnTo>
                <a:lnTo>
                  <a:pt x="116686" y="22057"/>
                </a:lnTo>
                <a:lnTo>
                  <a:pt x="94629" y="45536"/>
                </a:lnTo>
                <a:lnTo>
                  <a:pt x="14941" y="476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89" name="Google Shape;389;p53"/>
          <p:cNvSpPr/>
          <p:nvPr/>
        </p:nvSpPr>
        <p:spPr>
          <a:xfrm>
            <a:off x="1519560" y="2330280"/>
            <a:ext cx="2667600" cy="1351440"/>
          </a:xfrm>
          <a:custGeom>
            <a:rect b="b" l="l" r="r" t="t"/>
            <a:pathLst>
              <a:path extrusionOk="0" h="54074" w="106725">
                <a:moveTo>
                  <a:pt x="9249" y="2846"/>
                </a:moveTo>
                <a:lnTo>
                  <a:pt x="83957" y="0"/>
                </a:lnTo>
                <a:lnTo>
                  <a:pt x="106725" y="25614"/>
                </a:lnTo>
                <a:lnTo>
                  <a:pt x="106725" y="54074"/>
                </a:lnTo>
                <a:lnTo>
                  <a:pt x="16364" y="54074"/>
                </a:lnTo>
                <a:lnTo>
                  <a:pt x="0" y="34864"/>
                </a:lnTo>
                <a:close/>
              </a:path>
            </a:pathLst>
          </a:custGeom>
          <a:solidFill>
            <a:srgbClr val="B2DFDB"/>
          </a:solidFill>
          <a:ln>
            <a:noFill/>
          </a:ln>
        </p:spPr>
      </p:sp>
      <p:sp>
        <p:nvSpPr>
          <p:cNvPr id="390" name="Google Shape;390;p53"/>
          <p:cNvSpPr/>
          <p:nvPr/>
        </p:nvSpPr>
        <p:spPr>
          <a:xfrm>
            <a:off x="3753000" y="497880"/>
            <a:ext cx="2169720" cy="2027520"/>
          </a:xfrm>
          <a:custGeom>
            <a:rect b="b" l="l" r="r" t="t"/>
            <a:pathLst>
              <a:path extrusionOk="0" h="81111" w="86803">
                <a:moveTo>
                  <a:pt x="31306" y="0"/>
                </a:moveTo>
                <a:lnTo>
                  <a:pt x="4981" y="12807"/>
                </a:lnTo>
                <a:lnTo>
                  <a:pt x="0" y="53362"/>
                </a:lnTo>
                <a:lnTo>
                  <a:pt x="28460" y="76130"/>
                </a:lnTo>
                <a:lnTo>
                  <a:pt x="47671" y="81111"/>
                </a:lnTo>
                <a:lnTo>
                  <a:pt x="78265" y="64035"/>
                </a:lnTo>
                <a:lnTo>
                  <a:pt x="86803" y="34152"/>
                </a:lnTo>
                <a:lnTo>
                  <a:pt x="73996" y="9961"/>
                </a:lnTo>
                <a:lnTo>
                  <a:pt x="44113" y="2134"/>
                </a:lnTo>
                <a:close/>
              </a:path>
            </a:pathLst>
          </a:custGeom>
          <a:solidFill>
            <a:srgbClr val="B2DFDB"/>
          </a:solidFill>
          <a:ln>
            <a:noFill/>
          </a:ln>
        </p:spPr>
      </p:sp>
      <p:sp>
        <p:nvSpPr>
          <p:cNvPr id="391" name="Google Shape;391;p53"/>
          <p:cNvSpPr/>
          <p:nvPr/>
        </p:nvSpPr>
        <p:spPr>
          <a:xfrm>
            <a:off x="1697400" y="2383560"/>
            <a:ext cx="2436480" cy="11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212121"/>
                </a:solidFill>
                <a:latin typeface="Quicksand"/>
                <a:ea typeface="Quicksand"/>
                <a:cs typeface="Quicksand"/>
                <a:sym typeface="Quicksand"/>
              </a:rPr>
              <a:t>Alt rendiment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53"/>
          <p:cNvSpPr/>
          <p:nvPr/>
        </p:nvSpPr>
        <p:spPr>
          <a:xfrm>
            <a:off x="5834160" y="2980800"/>
            <a:ext cx="2738880" cy="11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212121"/>
                </a:solidFill>
                <a:latin typeface="Quicksand"/>
                <a:ea typeface="Quicksand"/>
                <a:cs typeface="Quicksand"/>
                <a:sym typeface="Quicksand"/>
              </a:rPr>
              <a:t>Alta disponibilitat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53"/>
          <p:cNvSpPr/>
          <p:nvPr/>
        </p:nvSpPr>
        <p:spPr>
          <a:xfrm>
            <a:off x="1636560" y="4324680"/>
            <a:ext cx="2738880" cy="1173600"/>
          </a:xfrm>
          <a:prstGeom prst="rect">
            <a:avLst/>
          </a:prstGeom>
          <a:solidFill>
            <a:srgbClr val="B2DF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212121"/>
                </a:solidFill>
                <a:latin typeface="Quicksand"/>
                <a:ea typeface="Quicksand"/>
                <a:cs typeface="Quicksand"/>
                <a:sym typeface="Quicksand"/>
              </a:rPr>
              <a:t>Balanceig de càrrega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53"/>
          <p:cNvSpPr/>
          <p:nvPr/>
        </p:nvSpPr>
        <p:spPr>
          <a:xfrm>
            <a:off x="5399640" y="5384520"/>
            <a:ext cx="2738880" cy="11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212121"/>
                </a:solidFill>
                <a:latin typeface="Quicksand"/>
                <a:ea typeface="Quicksand"/>
                <a:cs typeface="Quicksand"/>
                <a:sym typeface="Quicksand"/>
              </a:rPr>
              <a:t>Escalabilitat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53"/>
          <p:cNvSpPr/>
          <p:nvPr/>
        </p:nvSpPr>
        <p:spPr>
          <a:xfrm>
            <a:off x="4838040" y="1956600"/>
            <a:ext cx="35280" cy="44823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152275">
            <a:solidFill>
              <a:srgbClr val="B2DFDB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p53"/>
          <p:cNvSpPr/>
          <p:nvPr/>
        </p:nvSpPr>
        <p:spPr>
          <a:xfrm flipH="1">
            <a:off x="4109040" y="3148200"/>
            <a:ext cx="746640" cy="1728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76300">
            <a:solidFill>
              <a:srgbClr val="B2DFDB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p53"/>
          <p:cNvSpPr/>
          <p:nvPr/>
        </p:nvSpPr>
        <p:spPr>
          <a:xfrm flipH="1">
            <a:off x="4872600" y="3567600"/>
            <a:ext cx="960120" cy="75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76300">
            <a:solidFill>
              <a:srgbClr val="B2DFDB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p53"/>
          <p:cNvSpPr/>
          <p:nvPr/>
        </p:nvSpPr>
        <p:spPr>
          <a:xfrm rot="10800000">
            <a:off x="4376160" y="4912200"/>
            <a:ext cx="497520" cy="1512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76300">
            <a:solidFill>
              <a:srgbClr val="B2DFDB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p53"/>
          <p:cNvSpPr/>
          <p:nvPr/>
        </p:nvSpPr>
        <p:spPr>
          <a:xfrm rot="10800000">
            <a:off x="4820760" y="5959080"/>
            <a:ext cx="578880" cy="122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76300">
            <a:solidFill>
              <a:srgbClr val="B2DFDB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400" name="Google Shape;40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9400" y="286920"/>
            <a:ext cx="1492920" cy="1805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4"/>
          <p:cNvSpPr/>
          <p:nvPr/>
        </p:nvSpPr>
        <p:spPr>
          <a:xfrm>
            <a:off x="5172120" y="3214440"/>
            <a:ext cx="3133440" cy="3133440"/>
          </a:xfrm>
          <a:custGeom>
            <a:rect b="b" l="l" r="r" t="t"/>
            <a:pathLst>
              <a:path extrusionOk="0" h="125349" w="125349">
                <a:moveTo>
                  <a:pt x="5169" y="7754"/>
                </a:moveTo>
                <a:lnTo>
                  <a:pt x="54275" y="0"/>
                </a:lnTo>
                <a:lnTo>
                  <a:pt x="100796" y="9692"/>
                </a:lnTo>
                <a:lnTo>
                  <a:pt x="125349" y="82704"/>
                </a:lnTo>
                <a:lnTo>
                  <a:pt x="104673" y="112426"/>
                </a:lnTo>
                <a:lnTo>
                  <a:pt x="42645" y="125349"/>
                </a:lnTo>
                <a:lnTo>
                  <a:pt x="0" y="109842"/>
                </a:lnTo>
                <a:lnTo>
                  <a:pt x="1939" y="68489"/>
                </a:lnTo>
                <a:close/>
              </a:path>
            </a:pathLst>
          </a:custGeom>
          <a:solidFill>
            <a:srgbClr val="B2DFDB"/>
          </a:solidFill>
          <a:ln>
            <a:noFill/>
          </a:ln>
        </p:spPr>
      </p:sp>
      <p:sp>
        <p:nvSpPr>
          <p:cNvPr id="406" name="Google Shape;406;p54"/>
          <p:cNvSpPr/>
          <p:nvPr/>
        </p:nvSpPr>
        <p:spPr>
          <a:xfrm>
            <a:off x="622440" y="676080"/>
            <a:ext cx="5086800" cy="21340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Els </a:t>
            </a:r>
            <a:r>
              <a:rPr b="0" i="0" lang="es-ES" sz="3000" u="none" cap="none" strike="noStrike">
                <a:solidFill>
                  <a:srgbClr val="E2E72E"/>
                </a:solidFill>
                <a:latin typeface="Alfa Slab One"/>
                <a:ea typeface="Alfa Slab One"/>
                <a:cs typeface="Alfa Slab One"/>
                <a:sym typeface="Alfa Slab One"/>
              </a:rPr>
              <a:t>channel bonding</a:t>
            </a: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permeten unir diverses interfícies de xarxa com si fossin una de sola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7" name="Google Shape;40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8920" y="3702600"/>
            <a:ext cx="1750680" cy="1213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5640" y="4787640"/>
            <a:ext cx="1750680" cy="121392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4"/>
          <p:cNvSpPr/>
          <p:nvPr/>
        </p:nvSpPr>
        <p:spPr>
          <a:xfrm>
            <a:off x="1224720" y="5025600"/>
            <a:ext cx="2381760" cy="1872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600" u="none" cap="none" strike="noStrik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Si una falla la xarxa continua funcionant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54"/>
          <p:cNvSpPr/>
          <p:nvPr/>
        </p:nvSpPr>
        <p:spPr>
          <a:xfrm>
            <a:off x="7219800" y="1341720"/>
            <a:ext cx="2381760" cy="1872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600" u="none" cap="none" strike="noStrik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Quan tot va s’obté més velocitat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4"/>
          <p:cNvSpPr/>
          <p:nvPr/>
        </p:nvSpPr>
        <p:spPr>
          <a:xfrm>
            <a:off x="3472920" y="5092560"/>
            <a:ext cx="1640160" cy="883440"/>
          </a:xfrm>
          <a:custGeom>
            <a:rect b="b" l="l" r="r" t="t"/>
            <a:pathLst>
              <a:path extrusionOk="0" h="35359" w="65623">
                <a:moveTo>
                  <a:pt x="0" y="35359"/>
                </a:moveTo>
                <a:cubicBezTo>
                  <a:pt x="11200" y="35359"/>
                  <a:pt x="22859" y="30112"/>
                  <a:pt x="31014" y="22436"/>
                </a:cubicBezTo>
                <a:cubicBezTo>
                  <a:pt x="35472" y="18240"/>
                  <a:pt x="37356" y="11306"/>
                  <a:pt x="42644" y="8221"/>
                </a:cubicBezTo>
                <a:cubicBezTo>
                  <a:pt x="46237" y="6125"/>
                  <a:pt x="50196" y="4514"/>
                  <a:pt x="54275" y="3698"/>
                </a:cubicBezTo>
                <a:cubicBezTo>
                  <a:pt x="57713" y="3010"/>
                  <a:pt x="64613" y="5266"/>
                  <a:pt x="64613" y="1760"/>
                </a:cubicBezTo>
                <a:cubicBezTo>
                  <a:pt x="64613" y="-437"/>
                  <a:pt x="60348" y="468"/>
                  <a:pt x="58151" y="468"/>
                </a:cubicBezTo>
                <a:cubicBezTo>
                  <a:pt x="57290" y="468"/>
                  <a:pt x="54706" y="468"/>
                  <a:pt x="55567" y="468"/>
                </a:cubicBezTo>
                <a:cubicBezTo>
                  <a:pt x="58826" y="468"/>
                  <a:pt x="66717" y="-1155"/>
                  <a:pt x="65259" y="1760"/>
                </a:cubicBezTo>
                <a:cubicBezTo>
                  <a:pt x="63347" y="5584"/>
                  <a:pt x="59882" y="8429"/>
                  <a:pt x="56859" y="11452"/>
                </a:cubicBezTo>
              </a:path>
            </a:pathLst>
          </a:custGeom>
          <a:noFill/>
          <a:ln cap="flat" cmpd="sng" w="381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54"/>
          <p:cNvSpPr/>
          <p:nvPr/>
        </p:nvSpPr>
        <p:spPr>
          <a:xfrm>
            <a:off x="6279120" y="2099880"/>
            <a:ext cx="1167120" cy="1042200"/>
          </a:xfrm>
          <a:custGeom>
            <a:rect b="b" l="l" r="r" t="t"/>
            <a:pathLst>
              <a:path extrusionOk="0" h="41699" w="46694">
                <a:moveTo>
                  <a:pt x="46694" y="0"/>
                </a:moveTo>
                <a:cubicBezTo>
                  <a:pt x="33088" y="1514"/>
                  <a:pt x="16814" y="5410"/>
                  <a:pt x="9219" y="16800"/>
                </a:cubicBezTo>
                <a:cubicBezTo>
                  <a:pt x="6055" y="21544"/>
                  <a:pt x="5988" y="27897"/>
                  <a:pt x="5988" y="33599"/>
                </a:cubicBezTo>
                <a:cubicBezTo>
                  <a:pt x="5988" y="35537"/>
                  <a:pt x="5518" y="37534"/>
                  <a:pt x="5988" y="39414"/>
                </a:cubicBezTo>
                <a:cubicBezTo>
                  <a:pt x="6176" y="40167"/>
                  <a:pt x="6933" y="42046"/>
                  <a:pt x="7280" y="41352"/>
                </a:cubicBezTo>
                <a:cubicBezTo>
                  <a:pt x="9133" y="37647"/>
                  <a:pt x="-1464" y="27439"/>
                  <a:pt x="1465" y="30368"/>
                </a:cubicBezTo>
                <a:cubicBezTo>
                  <a:pt x="3662" y="32565"/>
                  <a:pt x="3528" y="38122"/>
                  <a:pt x="6634" y="38122"/>
                </a:cubicBezTo>
                <a:cubicBezTo>
                  <a:pt x="9227" y="38122"/>
                  <a:pt x="10643" y="34627"/>
                  <a:pt x="11803" y="32307"/>
                </a:cubicBezTo>
              </a:path>
            </a:pathLst>
          </a:custGeom>
          <a:noFill/>
          <a:ln cap="flat" cmpd="sng" w="381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5"/>
          <p:cNvSpPr/>
          <p:nvPr/>
        </p:nvSpPr>
        <p:spPr>
          <a:xfrm>
            <a:off x="622440" y="676080"/>
            <a:ext cx="5531400" cy="21340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Les solucions d’alta disponibilitat </a:t>
            </a:r>
            <a:r>
              <a:rPr b="1" i="0" lang="es-ES" sz="3000" u="none" cap="none" strike="noStrike">
                <a:solidFill>
                  <a:srgbClr val="F4F956"/>
                </a:solidFill>
                <a:latin typeface="Quicksand"/>
                <a:ea typeface="Quicksand"/>
                <a:cs typeface="Quicksand"/>
                <a:sym typeface="Quicksand"/>
              </a:rPr>
              <a:t>són cares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55"/>
          <p:cNvSpPr/>
          <p:nvPr/>
        </p:nvSpPr>
        <p:spPr>
          <a:xfrm>
            <a:off x="3735360" y="3610800"/>
            <a:ext cx="5175720" cy="3539520"/>
          </a:xfrm>
          <a:custGeom>
            <a:rect b="b" l="l" r="r" t="t"/>
            <a:pathLst>
              <a:path extrusionOk="0" h="141589" w="207046">
                <a:moveTo>
                  <a:pt x="103167" y="0"/>
                </a:moveTo>
                <a:lnTo>
                  <a:pt x="40555" y="4269"/>
                </a:lnTo>
                <a:lnTo>
                  <a:pt x="7826" y="30595"/>
                </a:lnTo>
                <a:lnTo>
                  <a:pt x="711" y="72573"/>
                </a:lnTo>
                <a:lnTo>
                  <a:pt x="0" y="112417"/>
                </a:lnTo>
                <a:lnTo>
                  <a:pt x="18499" y="133051"/>
                </a:lnTo>
                <a:lnTo>
                  <a:pt x="46247" y="138031"/>
                </a:lnTo>
                <a:lnTo>
                  <a:pt x="108859" y="141589"/>
                </a:lnTo>
                <a:lnTo>
                  <a:pt x="160798" y="139454"/>
                </a:lnTo>
                <a:lnTo>
                  <a:pt x="186412" y="127359"/>
                </a:lnTo>
                <a:lnTo>
                  <a:pt x="199931" y="103168"/>
                </a:lnTo>
                <a:lnTo>
                  <a:pt x="207046" y="75419"/>
                </a:lnTo>
                <a:lnTo>
                  <a:pt x="202777" y="21345"/>
                </a:lnTo>
                <a:lnTo>
                  <a:pt x="174317" y="2846"/>
                </a:lnTo>
                <a:close/>
              </a:path>
            </a:pathLst>
          </a:custGeom>
          <a:solidFill>
            <a:srgbClr val="B2DFDB"/>
          </a:solidFill>
          <a:ln>
            <a:noFill/>
          </a:ln>
        </p:spPr>
      </p:sp>
      <p:pic>
        <p:nvPicPr>
          <p:cNvPr id="419" name="Google Shape;41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3480" y="4266720"/>
            <a:ext cx="878040" cy="1644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36600" y="3990240"/>
            <a:ext cx="2769120" cy="1036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48560" y="5635440"/>
            <a:ext cx="1251720" cy="83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41200" y="5248080"/>
            <a:ext cx="1500840" cy="160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58760" y="5248080"/>
            <a:ext cx="779760" cy="123696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5"/>
          <p:cNvSpPr/>
          <p:nvPr/>
        </p:nvSpPr>
        <p:spPr>
          <a:xfrm rot="-1481400">
            <a:off x="1134360" y="2676240"/>
            <a:ext cx="3144600" cy="19047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600" u="none" cap="none" strike="noStrik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No tothom necessita funcionar El 100% del temps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55"/>
          <p:cNvSpPr/>
          <p:nvPr/>
        </p:nvSpPr>
        <p:spPr>
          <a:xfrm rot="987000">
            <a:off x="6413760" y="2320560"/>
            <a:ext cx="314460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600" u="none" cap="none" strike="noStrik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 el  temps de recuperació dependrà del que calgui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/>
          <p:nvPr/>
        </p:nvSpPr>
        <p:spPr>
          <a:xfrm>
            <a:off x="782640" y="1031760"/>
            <a:ext cx="8235360" cy="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Es poden fer malbé moltes coses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9"/>
          <p:cNvSpPr/>
          <p:nvPr/>
        </p:nvSpPr>
        <p:spPr>
          <a:xfrm>
            <a:off x="801720" y="1894320"/>
            <a:ext cx="2738880" cy="2383200"/>
          </a:xfrm>
          <a:prstGeom prst="ellipse">
            <a:avLst/>
          </a:prstGeom>
          <a:solidFill>
            <a:srgbClr val="B2DF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9"/>
          <p:cNvSpPr/>
          <p:nvPr/>
        </p:nvSpPr>
        <p:spPr>
          <a:xfrm>
            <a:off x="1209600" y="4126680"/>
            <a:ext cx="1814040" cy="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600" u="none" cap="none" strike="noStrik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Maquinari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" name="Google Shape;128;p29"/>
          <p:cNvGrpSpPr/>
          <p:nvPr/>
        </p:nvGrpSpPr>
        <p:grpSpPr>
          <a:xfrm>
            <a:off x="3419280" y="2783520"/>
            <a:ext cx="2738880" cy="2943720"/>
            <a:chOff x="3419280" y="2783520"/>
            <a:chExt cx="2738880" cy="2943720"/>
          </a:xfrm>
        </p:grpSpPr>
        <p:sp>
          <p:nvSpPr>
            <p:cNvPr id="129" name="Google Shape;129;p29"/>
            <p:cNvSpPr/>
            <p:nvPr/>
          </p:nvSpPr>
          <p:spPr>
            <a:xfrm>
              <a:off x="3419280" y="2783520"/>
              <a:ext cx="2738880" cy="2383200"/>
            </a:xfrm>
            <a:prstGeom prst="ellipse">
              <a:avLst/>
            </a:prstGeom>
            <a:solidFill>
              <a:srgbClr val="B2DF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0" name="Google Shape;130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209480" y="3163680"/>
              <a:ext cx="1158480" cy="16232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Google Shape;131;p29"/>
            <p:cNvSpPr/>
            <p:nvPr/>
          </p:nvSpPr>
          <p:spPr>
            <a:xfrm>
              <a:off x="3605400" y="4998240"/>
              <a:ext cx="2107440" cy="72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ES" sz="3600" u="none" cap="none" strike="noStrike">
                  <a:solidFill>
                    <a:srgbClr val="FFFFFF"/>
                  </a:solidFill>
                  <a:latin typeface="Amatic SC"/>
                  <a:ea typeface="Amatic SC"/>
                  <a:cs typeface="Amatic SC"/>
                  <a:sym typeface="Amatic SC"/>
                </a:rPr>
                <a:t>Programari</a:t>
              </a:r>
              <a:endParaRPr b="0" i="0" sz="36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" name="Google Shape;132;p29"/>
          <p:cNvGrpSpPr/>
          <p:nvPr/>
        </p:nvGrpSpPr>
        <p:grpSpPr>
          <a:xfrm>
            <a:off x="6056640" y="3141000"/>
            <a:ext cx="4565520" cy="3756600"/>
            <a:chOff x="6056640" y="3141000"/>
            <a:chExt cx="4565520" cy="3756600"/>
          </a:xfrm>
        </p:grpSpPr>
        <p:sp>
          <p:nvSpPr>
            <p:cNvPr id="133" name="Google Shape;133;p29"/>
            <p:cNvSpPr/>
            <p:nvPr/>
          </p:nvSpPr>
          <p:spPr>
            <a:xfrm>
              <a:off x="6056640" y="3141000"/>
              <a:ext cx="4565520" cy="3756240"/>
            </a:xfrm>
            <a:prstGeom prst="ellipse">
              <a:avLst/>
            </a:prstGeom>
            <a:solidFill>
              <a:srgbClr val="B2DF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4" name="Google Shape;134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320240" y="3624840"/>
              <a:ext cx="2038680" cy="24386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" name="Google Shape;135;p29"/>
            <p:cNvSpPr/>
            <p:nvPr/>
          </p:nvSpPr>
          <p:spPr>
            <a:xfrm>
              <a:off x="6827400" y="6063840"/>
              <a:ext cx="3024000" cy="8337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ES" sz="3600" u="none" cap="none" strike="noStrike">
                  <a:solidFill>
                    <a:srgbClr val="000000"/>
                  </a:solidFill>
                  <a:latin typeface="Amatic SC"/>
                  <a:ea typeface="Amatic SC"/>
                  <a:cs typeface="Amatic SC"/>
                  <a:sym typeface="Amatic SC"/>
                </a:rPr>
                <a:t>Dades</a:t>
              </a:r>
              <a:endParaRPr b="0" i="0" sz="36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" name="Google Shape;136;p29"/>
          <p:cNvSpPr/>
          <p:nvPr/>
        </p:nvSpPr>
        <p:spPr>
          <a:xfrm>
            <a:off x="7381800" y="1461240"/>
            <a:ext cx="2365560" cy="12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600" u="none" cap="none" strike="noStrike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rPr>
              <a:t>No és fàcil recuperar-les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9"/>
          <p:cNvSpPr/>
          <p:nvPr/>
        </p:nvSpPr>
        <p:spPr>
          <a:xfrm>
            <a:off x="8156520" y="2645280"/>
            <a:ext cx="363240" cy="967680"/>
          </a:xfrm>
          <a:custGeom>
            <a:rect b="b" l="l" r="r" t="t"/>
            <a:pathLst>
              <a:path extrusionOk="0" h="44926" w="14541">
                <a:moveTo>
                  <a:pt x="14541" y="0"/>
                </a:moveTo>
                <a:cubicBezTo>
                  <a:pt x="13311" y="10455"/>
                  <a:pt x="11422" y="21180"/>
                  <a:pt x="6714" y="30595"/>
                </a:cubicBezTo>
                <a:cubicBezTo>
                  <a:pt x="5385" y="33253"/>
                  <a:pt x="3385" y="35602"/>
                  <a:pt x="2445" y="38421"/>
                </a:cubicBezTo>
                <a:cubicBezTo>
                  <a:pt x="2109" y="39427"/>
                  <a:pt x="1772" y="42017"/>
                  <a:pt x="1022" y="41267"/>
                </a:cubicBezTo>
                <a:cubicBezTo>
                  <a:pt x="-1158" y="39087"/>
                  <a:pt x="1022" y="35101"/>
                  <a:pt x="1022" y="32018"/>
                </a:cubicBezTo>
                <a:cubicBezTo>
                  <a:pt x="1022" y="30808"/>
                  <a:pt x="1440" y="27287"/>
                  <a:pt x="1734" y="28460"/>
                </a:cubicBezTo>
                <a:cubicBezTo>
                  <a:pt x="2655" y="32141"/>
                  <a:pt x="1734" y="36049"/>
                  <a:pt x="1734" y="39844"/>
                </a:cubicBezTo>
                <a:cubicBezTo>
                  <a:pt x="1734" y="41504"/>
                  <a:pt x="123" y="45228"/>
                  <a:pt x="1734" y="44825"/>
                </a:cubicBezTo>
                <a:cubicBezTo>
                  <a:pt x="6843" y="43547"/>
                  <a:pt x="9377" y="36608"/>
                  <a:pt x="14541" y="35575"/>
                </a:cubicBezTo>
              </a:path>
            </a:pathLst>
          </a:custGeom>
          <a:noFill/>
          <a:ln cap="flat" cmpd="sng" w="381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95720" y="1982880"/>
            <a:ext cx="1814040" cy="18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7480" y="1402920"/>
            <a:ext cx="1625040" cy="232344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6"/>
          <p:cNvSpPr/>
          <p:nvPr/>
        </p:nvSpPr>
        <p:spPr>
          <a:xfrm>
            <a:off x="1017720" y="1064880"/>
            <a:ext cx="3779280" cy="2999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600" u="none" cap="none" strike="noStrike">
                <a:solidFill>
                  <a:srgbClr val="FFEB3B"/>
                </a:solidFill>
                <a:latin typeface="Quicksand"/>
                <a:ea typeface="Quicksand"/>
                <a:cs typeface="Quicksand"/>
                <a:sym typeface="Quicksand"/>
              </a:rPr>
              <a:t>Què fer quan</a:t>
            </a:r>
            <a:r>
              <a:rPr b="0" i="0" lang="es-ES" sz="36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es produeix una </a:t>
            </a:r>
            <a:r>
              <a:rPr b="1" i="0" lang="es-ES" sz="3600" u="none" cap="none" strike="noStrike">
                <a:solidFill>
                  <a:srgbClr val="F4F956"/>
                </a:solidFill>
                <a:latin typeface="Quicksand"/>
                <a:ea typeface="Quicksand"/>
                <a:cs typeface="Quicksand"/>
                <a:sym typeface="Quicksand"/>
              </a:rPr>
              <a:t>fallada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7"/>
          <p:cNvSpPr/>
          <p:nvPr/>
        </p:nvSpPr>
        <p:spPr>
          <a:xfrm>
            <a:off x="4731480" y="3699720"/>
            <a:ext cx="3236760" cy="3165840"/>
          </a:xfrm>
          <a:custGeom>
            <a:rect b="b" l="l" r="r" t="t"/>
            <a:pathLst>
              <a:path extrusionOk="0" h="155819" w="157241">
                <a:moveTo>
                  <a:pt x="91072" y="0"/>
                </a:moveTo>
                <a:lnTo>
                  <a:pt x="54785" y="16365"/>
                </a:lnTo>
                <a:lnTo>
                  <a:pt x="21345" y="61189"/>
                </a:lnTo>
                <a:lnTo>
                  <a:pt x="0" y="121667"/>
                </a:lnTo>
                <a:lnTo>
                  <a:pt x="22768" y="155819"/>
                </a:lnTo>
                <a:lnTo>
                  <a:pt x="97475" y="146569"/>
                </a:lnTo>
                <a:lnTo>
                  <a:pt x="122377" y="130916"/>
                </a:lnTo>
                <a:lnTo>
                  <a:pt x="157241" y="107437"/>
                </a:lnTo>
                <a:lnTo>
                  <a:pt x="148703" y="41979"/>
                </a:lnTo>
                <a:close/>
              </a:path>
            </a:pathLst>
          </a:custGeom>
          <a:solidFill>
            <a:srgbClr val="B2DFDB"/>
          </a:solidFill>
          <a:ln>
            <a:noFill/>
          </a:ln>
        </p:spPr>
      </p:sp>
      <p:sp>
        <p:nvSpPr>
          <p:cNvPr id="437" name="Google Shape;437;p57"/>
          <p:cNvSpPr/>
          <p:nvPr/>
        </p:nvSpPr>
        <p:spPr>
          <a:xfrm>
            <a:off x="622440" y="676080"/>
            <a:ext cx="5531400" cy="21340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Els moments de fallada no són els millors per prendre cap decisió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57"/>
          <p:cNvSpPr/>
          <p:nvPr/>
        </p:nvSpPr>
        <p:spPr>
          <a:xfrm>
            <a:off x="6031080" y="1637280"/>
            <a:ext cx="2358720" cy="1298160"/>
          </a:xfrm>
          <a:prstGeom prst="wedgeRoundRectCallout">
            <a:avLst>
              <a:gd fmla="val -45747" name="adj1"/>
              <a:gd fmla="val 92726" name="adj2"/>
              <a:gd fmla="val 0" name="adj3"/>
            </a:avLst>
          </a:prstGeom>
          <a:solidFill>
            <a:srgbClr val="B2DF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4800" u="none" cap="none" strike="noStrike">
                <a:solidFill>
                  <a:srgbClr val="212121"/>
                </a:solidFill>
                <a:latin typeface="Amatic SC"/>
                <a:ea typeface="Amatic SC"/>
                <a:cs typeface="Amatic SC"/>
                <a:sym typeface="Amatic SC"/>
              </a:rPr>
              <a:t>AHHHHHHH !</a:t>
            </a:r>
            <a:endParaRPr b="0" i="0" sz="4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9" name="Google Shape;43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8400" y="3006000"/>
            <a:ext cx="4034160" cy="3859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8"/>
          <p:cNvSpPr/>
          <p:nvPr/>
        </p:nvSpPr>
        <p:spPr>
          <a:xfrm>
            <a:off x="4201920" y="3480840"/>
            <a:ext cx="4341960" cy="3251880"/>
          </a:xfrm>
          <a:custGeom>
            <a:rect b="b" l="l" r="r" t="t"/>
            <a:pathLst>
              <a:path extrusionOk="0" h="193330" w="157213">
                <a:moveTo>
                  <a:pt x="58070" y="0"/>
                </a:moveTo>
                <a:lnTo>
                  <a:pt x="16996" y="38949"/>
                </a:lnTo>
                <a:lnTo>
                  <a:pt x="0" y="121805"/>
                </a:lnTo>
                <a:lnTo>
                  <a:pt x="19121" y="165711"/>
                </a:lnTo>
                <a:lnTo>
                  <a:pt x="84980" y="193330"/>
                </a:lnTo>
                <a:lnTo>
                  <a:pt x="133135" y="155797"/>
                </a:lnTo>
                <a:lnTo>
                  <a:pt x="157213" y="89229"/>
                </a:lnTo>
                <a:lnTo>
                  <a:pt x="116848" y="30451"/>
                </a:lnTo>
                <a:close/>
              </a:path>
            </a:pathLst>
          </a:custGeom>
          <a:solidFill>
            <a:srgbClr val="B2DFDB"/>
          </a:solidFill>
          <a:ln>
            <a:noFill/>
          </a:ln>
        </p:spPr>
      </p:sp>
      <p:sp>
        <p:nvSpPr>
          <p:cNvPr id="445" name="Google Shape;445;p58"/>
          <p:cNvSpPr/>
          <p:nvPr/>
        </p:nvSpPr>
        <p:spPr>
          <a:xfrm>
            <a:off x="622440" y="676080"/>
            <a:ext cx="5531400" cy="1328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Cal tenir un </a:t>
            </a:r>
            <a:r>
              <a:rPr b="0" i="0" lang="es-ES" sz="3000" u="none" cap="none" strike="noStrike">
                <a:solidFill>
                  <a:srgbClr val="F4F956"/>
                </a:solidFill>
                <a:latin typeface="Alfa Slab One"/>
                <a:ea typeface="Alfa Slab One"/>
                <a:cs typeface="Alfa Slab One"/>
                <a:sym typeface="Alfa Slab One"/>
              </a:rPr>
              <a:t>pla de contingència</a:t>
            </a: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58"/>
          <p:cNvSpPr/>
          <p:nvPr/>
        </p:nvSpPr>
        <p:spPr>
          <a:xfrm>
            <a:off x="6532920" y="1566360"/>
            <a:ext cx="3080160" cy="1551240"/>
          </a:xfrm>
          <a:prstGeom prst="wedgeRoundRectCallout">
            <a:avLst>
              <a:gd fmla="val -41207" name="adj1"/>
              <a:gd fmla="val 81321" name="adj2"/>
              <a:gd fmla="val 0" name="adj3"/>
            </a:avLst>
          </a:prstGeom>
          <a:solidFill>
            <a:srgbClr val="B2DF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600" u="none" cap="none" strike="noStrike">
                <a:solidFill>
                  <a:srgbClr val="212121"/>
                </a:solidFill>
                <a:latin typeface="Amatic SC"/>
                <a:ea typeface="Amatic SC"/>
                <a:cs typeface="Amatic SC"/>
                <a:sym typeface="Amatic SC"/>
              </a:rPr>
              <a:t>Per recuperar les màquines ... 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7" name="Google Shape;44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7320" y="3762360"/>
            <a:ext cx="3080160" cy="2467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9"/>
          <p:cNvSpPr/>
          <p:nvPr/>
        </p:nvSpPr>
        <p:spPr>
          <a:xfrm>
            <a:off x="4799520" y="3727080"/>
            <a:ext cx="4518000" cy="3357720"/>
          </a:xfrm>
          <a:custGeom>
            <a:rect b="b" l="l" r="r" t="t"/>
            <a:pathLst>
              <a:path extrusionOk="0" h="134316" w="180729">
                <a:moveTo>
                  <a:pt x="69619" y="20393"/>
                </a:moveTo>
                <a:lnTo>
                  <a:pt x="43600" y="12658"/>
                </a:lnTo>
                <a:lnTo>
                  <a:pt x="18987" y="34458"/>
                </a:lnTo>
                <a:lnTo>
                  <a:pt x="0" y="74542"/>
                </a:lnTo>
                <a:lnTo>
                  <a:pt x="17580" y="133613"/>
                </a:lnTo>
                <a:lnTo>
                  <a:pt x="121658" y="134316"/>
                </a:lnTo>
                <a:lnTo>
                  <a:pt x="180729" y="130097"/>
                </a:lnTo>
                <a:lnTo>
                  <a:pt x="180025" y="82277"/>
                </a:lnTo>
                <a:lnTo>
                  <a:pt x="151193" y="72432"/>
                </a:lnTo>
                <a:lnTo>
                  <a:pt x="161741" y="17580"/>
                </a:lnTo>
                <a:lnTo>
                  <a:pt x="149787" y="0"/>
                </a:lnTo>
                <a:lnTo>
                  <a:pt x="114625" y="4922"/>
                </a:lnTo>
                <a:close/>
              </a:path>
            </a:pathLst>
          </a:custGeom>
          <a:solidFill>
            <a:srgbClr val="B2DFDB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p59"/>
          <p:cNvSpPr/>
          <p:nvPr/>
        </p:nvSpPr>
        <p:spPr>
          <a:xfrm>
            <a:off x="622440" y="676080"/>
            <a:ext cx="5531400" cy="21340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Els plans de contingència es fan per </a:t>
            </a:r>
            <a:r>
              <a:rPr b="0" i="0" lang="es-ES" sz="3000" u="none" cap="none" strike="noStrike">
                <a:solidFill>
                  <a:srgbClr val="F4F956"/>
                </a:solidFill>
                <a:latin typeface="Alfa Slab One"/>
                <a:ea typeface="Alfa Slab One"/>
                <a:cs typeface="Alfa Slab One"/>
                <a:sym typeface="Alfa Slab One"/>
              </a:rPr>
              <a:t>tornar el sistema a la normalitat</a:t>
            </a: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el més ràpidament possible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59"/>
          <p:cNvSpPr/>
          <p:nvPr/>
        </p:nvSpPr>
        <p:spPr>
          <a:xfrm>
            <a:off x="6715080" y="2320560"/>
            <a:ext cx="1916640" cy="1055160"/>
          </a:xfrm>
          <a:prstGeom prst="wedgeRoundRectCallout">
            <a:avLst>
              <a:gd fmla="val -40797" name="adj1"/>
              <a:gd fmla="val 93254" name="adj2"/>
              <a:gd fmla="val 0" name="adj3"/>
            </a:avLst>
          </a:prstGeom>
          <a:solidFill>
            <a:srgbClr val="B2DF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212121"/>
                </a:solidFill>
                <a:latin typeface="Amatic SC"/>
                <a:ea typeface="Amatic SC"/>
                <a:cs typeface="Amatic SC"/>
                <a:sym typeface="Amatic SC"/>
              </a:rPr>
              <a:t>Arreglat!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5" name="Google Shape;45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5800" y="3814920"/>
            <a:ext cx="4217400" cy="3152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0"/>
          <p:cNvSpPr/>
          <p:nvPr/>
        </p:nvSpPr>
        <p:spPr>
          <a:xfrm>
            <a:off x="4038480" y="4555080"/>
            <a:ext cx="3068640" cy="2277360"/>
          </a:xfrm>
          <a:custGeom>
            <a:rect b="b" l="l" r="r" t="t"/>
            <a:pathLst>
              <a:path extrusionOk="0" h="91103" w="122763">
                <a:moveTo>
                  <a:pt x="30367" y="12276"/>
                </a:moveTo>
                <a:lnTo>
                  <a:pt x="1938" y="10984"/>
                </a:lnTo>
                <a:lnTo>
                  <a:pt x="0" y="43290"/>
                </a:lnTo>
                <a:lnTo>
                  <a:pt x="27783" y="60089"/>
                </a:lnTo>
                <a:lnTo>
                  <a:pt x="19383" y="80119"/>
                </a:lnTo>
                <a:lnTo>
                  <a:pt x="62674" y="91103"/>
                </a:lnTo>
                <a:lnTo>
                  <a:pt x="102087" y="79473"/>
                </a:lnTo>
                <a:lnTo>
                  <a:pt x="84642" y="56213"/>
                </a:lnTo>
                <a:lnTo>
                  <a:pt x="122763" y="36183"/>
                </a:lnTo>
                <a:lnTo>
                  <a:pt x="111779" y="3876"/>
                </a:lnTo>
                <a:lnTo>
                  <a:pt x="95626" y="0"/>
                </a:lnTo>
                <a:close/>
              </a:path>
            </a:pathLst>
          </a:custGeom>
          <a:solidFill>
            <a:srgbClr val="B2DFDB"/>
          </a:solidFill>
          <a:ln>
            <a:noFill/>
          </a:ln>
        </p:spPr>
      </p:sp>
      <p:sp>
        <p:nvSpPr>
          <p:cNvPr id="461" name="Google Shape;461;p60"/>
          <p:cNvSpPr/>
          <p:nvPr/>
        </p:nvSpPr>
        <p:spPr>
          <a:xfrm>
            <a:off x="2778480" y="3408480"/>
            <a:ext cx="2083320" cy="1259640"/>
          </a:xfrm>
          <a:custGeom>
            <a:rect b="b" l="l" r="r" t="t"/>
            <a:pathLst>
              <a:path extrusionOk="0" h="50397" w="83350">
                <a:moveTo>
                  <a:pt x="6461" y="6461"/>
                </a:moveTo>
                <a:lnTo>
                  <a:pt x="79473" y="0"/>
                </a:lnTo>
                <a:lnTo>
                  <a:pt x="83350" y="33598"/>
                </a:lnTo>
                <a:lnTo>
                  <a:pt x="52336" y="48459"/>
                </a:lnTo>
                <a:lnTo>
                  <a:pt x="15507" y="50397"/>
                </a:lnTo>
                <a:lnTo>
                  <a:pt x="0" y="21322"/>
                </a:lnTo>
                <a:close/>
              </a:path>
            </a:pathLst>
          </a:custGeom>
          <a:solidFill>
            <a:srgbClr val="B2DFDB"/>
          </a:solidFill>
          <a:ln>
            <a:noFill/>
          </a:ln>
        </p:spPr>
      </p:sp>
      <p:sp>
        <p:nvSpPr>
          <p:cNvPr id="462" name="Google Shape;462;p60"/>
          <p:cNvSpPr/>
          <p:nvPr/>
        </p:nvSpPr>
        <p:spPr>
          <a:xfrm>
            <a:off x="3899160" y="676080"/>
            <a:ext cx="5531400" cy="21340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El pla ha de tenir </a:t>
            </a:r>
            <a:r>
              <a:rPr b="0" i="0" lang="es-ES" sz="3000" u="none" cap="none" strike="noStrike">
                <a:solidFill>
                  <a:srgbClr val="E2E72E"/>
                </a:solidFill>
                <a:latin typeface="Alfa Slab One"/>
                <a:ea typeface="Alfa Slab One"/>
                <a:cs typeface="Alfa Slab One"/>
                <a:sym typeface="Alfa Slab One"/>
              </a:rPr>
              <a:t>previstos els problemes</a:t>
            </a: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abans de que es produeixin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3" name="Google Shape;46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3280" y="3565440"/>
            <a:ext cx="2857320" cy="311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98640" y="3701880"/>
            <a:ext cx="992880" cy="880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51920" y="3885120"/>
            <a:ext cx="1180800" cy="51408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60"/>
          <p:cNvSpPr/>
          <p:nvPr/>
        </p:nvSpPr>
        <p:spPr>
          <a:xfrm>
            <a:off x="6267600" y="3376080"/>
            <a:ext cx="2503440" cy="1356480"/>
          </a:xfrm>
          <a:custGeom>
            <a:rect b="b" l="l" r="r" t="t"/>
            <a:pathLst>
              <a:path extrusionOk="0" h="54275" w="100149">
                <a:moveTo>
                  <a:pt x="10984" y="3231"/>
                </a:moveTo>
                <a:lnTo>
                  <a:pt x="73658" y="0"/>
                </a:lnTo>
                <a:lnTo>
                  <a:pt x="100149" y="10338"/>
                </a:lnTo>
                <a:lnTo>
                  <a:pt x="98211" y="40060"/>
                </a:lnTo>
                <a:lnTo>
                  <a:pt x="54275" y="54275"/>
                </a:lnTo>
                <a:lnTo>
                  <a:pt x="21322" y="36183"/>
                </a:lnTo>
                <a:lnTo>
                  <a:pt x="0" y="13569"/>
                </a:lnTo>
                <a:close/>
              </a:path>
            </a:pathLst>
          </a:custGeom>
          <a:solidFill>
            <a:srgbClr val="B2DFDB"/>
          </a:solidFill>
          <a:ln>
            <a:noFill/>
          </a:ln>
        </p:spPr>
      </p:sp>
      <p:pic>
        <p:nvPicPr>
          <p:cNvPr id="467" name="Google Shape;467;p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83200" y="2911320"/>
            <a:ext cx="772920" cy="77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16440" y="3004200"/>
            <a:ext cx="992880" cy="880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6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18240" y="3651480"/>
            <a:ext cx="772920" cy="77292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60"/>
          <p:cNvSpPr/>
          <p:nvPr/>
        </p:nvSpPr>
        <p:spPr>
          <a:xfrm>
            <a:off x="626040" y="1399320"/>
            <a:ext cx="215172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600" u="none" cap="none" strike="noStrik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determinar els components crítics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60"/>
          <p:cNvSpPr/>
          <p:nvPr/>
        </p:nvSpPr>
        <p:spPr>
          <a:xfrm>
            <a:off x="2455200" y="2321640"/>
            <a:ext cx="1227240" cy="1034280"/>
          </a:xfrm>
          <a:custGeom>
            <a:rect b="b" l="l" r="r" t="t"/>
            <a:pathLst>
              <a:path extrusionOk="0" h="41383" w="49106">
                <a:moveTo>
                  <a:pt x="0" y="173"/>
                </a:moveTo>
                <a:cubicBezTo>
                  <a:pt x="13822" y="-518"/>
                  <a:pt x="30891" y="3655"/>
                  <a:pt x="38768" y="15034"/>
                </a:cubicBezTo>
                <a:cubicBezTo>
                  <a:pt x="41598" y="19122"/>
                  <a:pt x="38694" y="25114"/>
                  <a:pt x="40060" y="29895"/>
                </a:cubicBezTo>
                <a:cubicBezTo>
                  <a:pt x="41073" y="33440"/>
                  <a:pt x="43959" y="38272"/>
                  <a:pt x="41352" y="40879"/>
                </a:cubicBezTo>
                <a:cubicBezTo>
                  <a:pt x="39649" y="42582"/>
                  <a:pt x="37045" y="38725"/>
                  <a:pt x="34891" y="37648"/>
                </a:cubicBezTo>
                <a:cubicBezTo>
                  <a:pt x="34029" y="37217"/>
                  <a:pt x="31625" y="37037"/>
                  <a:pt x="32306" y="36356"/>
                </a:cubicBezTo>
                <a:cubicBezTo>
                  <a:pt x="35196" y="33466"/>
                  <a:pt x="40536" y="42499"/>
                  <a:pt x="43937" y="40233"/>
                </a:cubicBezTo>
                <a:cubicBezTo>
                  <a:pt x="45382" y="39270"/>
                  <a:pt x="43806" y="36617"/>
                  <a:pt x="44583" y="35064"/>
                </a:cubicBezTo>
                <a:cubicBezTo>
                  <a:pt x="45471" y="33288"/>
                  <a:pt x="47330" y="32075"/>
                  <a:pt x="49106" y="31187"/>
                </a:cubicBezTo>
              </a:path>
            </a:pathLst>
          </a:custGeom>
          <a:noFill/>
          <a:ln cap="flat" cmpd="sng" w="381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60"/>
          <p:cNvSpPr/>
          <p:nvPr/>
        </p:nvSpPr>
        <p:spPr>
          <a:xfrm>
            <a:off x="7609680" y="5298480"/>
            <a:ext cx="1698120" cy="13564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600" u="none" cap="none" strike="noStrik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i els no crítics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60"/>
          <p:cNvSpPr/>
          <p:nvPr/>
        </p:nvSpPr>
        <p:spPr>
          <a:xfrm>
            <a:off x="8066520" y="4734720"/>
            <a:ext cx="287640" cy="708840"/>
          </a:xfrm>
          <a:custGeom>
            <a:rect b="b" l="l" r="r" t="t"/>
            <a:pathLst>
              <a:path extrusionOk="0" h="28361" w="11519">
                <a:moveTo>
                  <a:pt x="10739" y="28361"/>
                </a:moveTo>
                <a:cubicBezTo>
                  <a:pt x="11318" y="22571"/>
                  <a:pt x="12385" y="16265"/>
                  <a:pt x="10093" y="10916"/>
                </a:cubicBezTo>
                <a:cubicBezTo>
                  <a:pt x="8529" y="7266"/>
                  <a:pt x="4900" y="4126"/>
                  <a:pt x="1047" y="3163"/>
                </a:cubicBezTo>
                <a:cubicBezTo>
                  <a:pt x="675" y="3070"/>
                  <a:pt x="1253" y="10241"/>
                  <a:pt x="1047" y="9624"/>
                </a:cubicBezTo>
                <a:cubicBezTo>
                  <a:pt x="159" y="6960"/>
                  <a:pt x="-280" y="3948"/>
                  <a:pt x="401" y="1224"/>
                </a:cubicBezTo>
                <a:cubicBezTo>
                  <a:pt x="1139" y="-1731"/>
                  <a:pt x="6492" y="1778"/>
                  <a:pt x="9447" y="2516"/>
                </a:cubicBezTo>
              </a:path>
            </a:pathLst>
          </a:custGeom>
          <a:noFill/>
          <a:ln cap="flat" cmpd="sng" w="381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4" name="Google Shape;474;p6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05200" y="2728080"/>
            <a:ext cx="1185480" cy="1276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1"/>
          <p:cNvSpPr/>
          <p:nvPr/>
        </p:nvSpPr>
        <p:spPr>
          <a:xfrm>
            <a:off x="2063520" y="5298120"/>
            <a:ext cx="2422440" cy="1776600"/>
          </a:xfrm>
          <a:custGeom>
            <a:rect b="b" l="l" r="r" t="t"/>
            <a:pathLst>
              <a:path extrusionOk="0" h="71074" w="96919">
                <a:moveTo>
                  <a:pt x="40706" y="0"/>
                </a:moveTo>
                <a:lnTo>
                  <a:pt x="0" y="6462"/>
                </a:lnTo>
                <a:lnTo>
                  <a:pt x="12923" y="45229"/>
                </a:lnTo>
                <a:lnTo>
                  <a:pt x="13569" y="71074"/>
                </a:lnTo>
                <a:lnTo>
                  <a:pt x="78828" y="70428"/>
                </a:lnTo>
                <a:lnTo>
                  <a:pt x="96919" y="53629"/>
                </a:lnTo>
                <a:lnTo>
                  <a:pt x="85935" y="20030"/>
                </a:lnTo>
                <a:close/>
              </a:path>
            </a:pathLst>
          </a:custGeom>
          <a:solidFill>
            <a:srgbClr val="B2DFDB"/>
          </a:solidFill>
          <a:ln>
            <a:noFill/>
          </a:ln>
        </p:spPr>
      </p:sp>
      <p:sp>
        <p:nvSpPr>
          <p:cNvPr id="480" name="Google Shape;480;p61"/>
          <p:cNvSpPr/>
          <p:nvPr/>
        </p:nvSpPr>
        <p:spPr>
          <a:xfrm>
            <a:off x="4631760" y="2665440"/>
            <a:ext cx="2131920" cy="2067120"/>
          </a:xfrm>
          <a:custGeom>
            <a:rect b="b" l="l" r="r" t="t"/>
            <a:pathLst>
              <a:path extrusionOk="0" h="82704" w="85289">
                <a:moveTo>
                  <a:pt x="41352" y="0"/>
                </a:moveTo>
                <a:lnTo>
                  <a:pt x="5816" y="14215"/>
                </a:lnTo>
                <a:lnTo>
                  <a:pt x="0" y="51044"/>
                </a:lnTo>
                <a:lnTo>
                  <a:pt x="10338" y="82058"/>
                </a:lnTo>
                <a:lnTo>
                  <a:pt x="61382" y="82704"/>
                </a:lnTo>
                <a:lnTo>
                  <a:pt x="85289" y="60736"/>
                </a:lnTo>
                <a:lnTo>
                  <a:pt x="83351" y="27137"/>
                </a:lnTo>
                <a:close/>
              </a:path>
            </a:pathLst>
          </a:custGeom>
          <a:solidFill>
            <a:srgbClr val="B2DFDB"/>
          </a:solidFill>
          <a:ln>
            <a:noFill/>
          </a:ln>
        </p:spPr>
      </p:sp>
      <p:grpSp>
        <p:nvGrpSpPr>
          <p:cNvPr id="481" name="Google Shape;481;p61"/>
          <p:cNvGrpSpPr/>
          <p:nvPr/>
        </p:nvGrpSpPr>
        <p:grpSpPr>
          <a:xfrm>
            <a:off x="1594800" y="952920"/>
            <a:ext cx="2131920" cy="2358000"/>
            <a:chOff x="1594800" y="952920"/>
            <a:chExt cx="2131920" cy="2358000"/>
          </a:xfrm>
        </p:grpSpPr>
        <p:sp>
          <p:nvSpPr>
            <p:cNvPr id="482" name="Google Shape;482;p61"/>
            <p:cNvSpPr/>
            <p:nvPr/>
          </p:nvSpPr>
          <p:spPr>
            <a:xfrm>
              <a:off x="1594800" y="952920"/>
              <a:ext cx="2131920" cy="2358000"/>
            </a:xfrm>
            <a:custGeom>
              <a:rect b="b" l="l" r="r" t="t"/>
              <a:pathLst>
                <a:path extrusionOk="0" h="94334" w="85289">
                  <a:moveTo>
                    <a:pt x="54921" y="0"/>
                  </a:moveTo>
                  <a:lnTo>
                    <a:pt x="20030" y="12276"/>
                  </a:lnTo>
                  <a:lnTo>
                    <a:pt x="0" y="49105"/>
                  </a:lnTo>
                  <a:lnTo>
                    <a:pt x="0" y="78827"/>
                  </a:lnTo>
                  <a:lnTo>
                    <a:pt x="23907" y="94334"/>
                  </a:lnTo>
                  <a:lnTo>
                    <a:pt x="63966" y="91749"/>
                  </a:lnTo>
                  <a:lnTo>
                    <a:pt x="83350" y="78827"/>
                  </a:lnTo>
                  <a:lnTo>
                    <a:pt x="85289" y="40059"/>
                  </a:lnTo>
                  <a:lnTo>
                    <a:pt x="71074" y="8399"/>
                  </a:lnTo>
                  <a:close/>
                </a:path>
              </a:pathLst>
            </a:custGeom>
            <a:solidFill>
              <a:srgbClr val="B2DFDB"/>
            </a:solidFill>
            <a:ln>
              <a:noFill/>
            </a:ln>
          </p:spPr>
        </p:sp>
        <p:pic>
          <p:nvPicPr>
            <p:cNvPr id="483" name="Google Shape;483;p6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63440" y="1276200"/>
              <a:ext cx="1370520" cy="1760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4" name="Google Shape;484;p61"/>
          <p:cNvSpPr/>
          <p:nvPr/>
        </p:nvSpPr>
        <p:spPr>
          <a:xfrm>
            <a:off x="3825000" y="888480"/>
            <a:ext cx="3378960" cy="10821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B2DFDB"/>
                </a:solidFill>
                <a:latin typeface="Quicksand"/>
                <a:ea typeface="Quicksand"/>
                <a:cs typeface="Quicksand"/>
                <a:sym typeface="Quicksand"/>
              </a:rPr>
              <a:t>Què fer en cada cas de fallada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5" name="Google Shape;485;p61"/>
          <p:cNvGrpSpPr/>
          <p:nvPr/>
        </p:nvGrpSpPr>
        <p:grpSpPr>
          <a:xfrm>
            <a:off x="4922640" y="3094920"/>
            <a:ext cx="1454040" cy="1369440"/>
            <a:chOff x="4922640" y="3094920"/>
            <a:chExt cx="1454040" cy="1369440"/>
          </a:xfrm>
        </p:grpSpPr>
        <p:pic>
          <p:nvPicPr>
            <p:cNvPr id="486" name="Google Shape;486;p6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719320" y="3277080"/>
              <a:ext cx="657360" cy="1027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6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922640" y="3094920"/>
              <a:ext cx="657360" cy="1027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" name="Google Shape;488;p6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63840" y="3437280"/>
              <a:ext cx="657360" cy="10270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9" name="Google Shape;489;p61"/>
          <p:cNvSpPr/>
          <p:nvPr/>
        </p:nvSpPr>
        <p:spPr>
          <a:xfrm>
            <a:off x="6885000" y="2761920"/>
            <a:ext cx="2858760" cy="1702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B2DFDB"/>
                </a:solidFill>
                <a:latin typeface="Quicksand"/>
                <a:ea typeface="Quicksand"/>
                <a:cs typeface="Quicksand"/>
                <a:sym typeface="Quicksand"/>
              </a:rPr>
              <a:t>Política de còpies de seguretat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0" name="Google Shape;490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81560" y="5557680"/>
            <a:ext cx="1454040" cy="127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61"/>
          <p:cNvSpPr/>
          <p:nvPr/>
        </p:nvSpPr>
        <p:spPr>
          <a:xfrm>
            <a:off x="4486320" y="5752800"/>
            <a:ext cx="3488760" cy="10821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B2DFDB"/>
                </a:solidFill>
                <a:latin typeface="Quicksand"/>
                <a:ea typeface="Quicksand"/>
                <a:cs typeface="Quicksand"/>
                <a:sym typeface="Quicksand"/>
              </a:rPr>
              <a:t>Responsabilitats del personal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61"/>
          <p:cNvSpPr/>
          <p:nvPr/>
        </p:nvSpPr>
        <p:spPr>
          <a:xfrm rot="-5400000">
            <a:off x="-1469880" y="3715200"/>
            <a:ext cx="48132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4F956"/>
                </a:solidFill>
                <a:latin typeface="Alfa Slab One"/>
                <a:ea typeface="Alfa Slab One"/>
                <a:cs typeface="Alfa Slab One"/>
                <a:sym typeface="Alfa Slab One"/>
              </a:rPr>
              <a:t>plans de contingència</a:t>
            </a: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2"/>
          <p:cNvSpPr/>
          <p:nvPr/>
        </p:nvSpPr>
        <p:spPr>
          <a:xfrm>
            <a:off x="3457800" y="4398480"/>
            <a:ext cx="6119280" cy="2525400"/>
          </a:xfrm>
          <a:custGeom>
            <a:rect b="b" l="l" r="r" t="t"/>
            <a:pathLst>
              <a:path extrusionOk="0" h="108860" w="247602">
                <a:moveTo>
                  <a:pt x="39133" y="0"/>
                </a:moveTo>
                <a:lnTo>
                  <a:pt x="0" y="32018"/>
                </a:lnTo>
                <a:lnTo>
                  <a:pt x="712" y="85380"/>
                </a:lnTo>
                <a:lnTo>
                  <a:pt x="34152" y="108860"/>
                </a:lnTo>
                <a:lnTo>
                  <a:pt x="226257" y="105302"/>
                </a:lnTo>
                <a:lnTo>
                  <a:pt x="247602" y="99610"/>
                </a:lnTo>
                <a:lnTo>
                  <a:pt x="239775" y="46248"/>
                </a:lnTo>
                <a:lnTo>
                  <a:pt x="241198" y="10673"/>
                </a:lnTo>
                <a:lnTo>
                  <a:pt x="202066" y="4981"/>
                </a:lnTo>
                <a:lnTo>
                  <a:pt x="144435" y="4981"/>
                </a:lnTo>
                <a:lnTo>
                  <a:pt x="132339" y="32729"/>
                </a:lnTo>
                <a:lnTo>
                  <a:pt x="93918" y="4981"/>
                </a:lnTo>
                <a:close/>
              </a:path>
            </a:pathLst>
          </a:custGeom>
          <a:solidFill>
            <a:srgbClr val="B2DFDB"/>
          </a:solidFill>
          <a:ln>
            <a:noFill/>
          </a:ln>
        </p:spPr>
      </p:sp>
      <p:sp>
        <p:nvSpPr>
          <p:cNvPr id="498" name="Google Shape;498;p62"/>
          <p:cNvSpPr/>
          <p:nvPr/>
        </p:nvSpPr>
        <p:spPr>
          <a:xfrm>
            <a:off x="3295080" y="740520"/>
            <a:ext cx="6118920" cy="16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Les organitzacions canvien i per tant els plans </a:t>
            </a:r>
            <a:r>
              <a:rPr b="0" i="0" lang="es-ES" sz="3000" u="none" cap="none" strike="noStrike">
                <a:solidFill>
                  <a:srgbClr val="FFEB3B"/>
                </a:solidFill>
                <a:latin typeface="Alfa Slab One"/>
                <a:ea typeface="Alfa Slab One"/>
                <a:cs typeface="Alfa Slab One"/>
                <a:sym typeface="Alfa Slab One"/>
              </a:rPr>
              <a:t>s’han d’anar revisant</a:t>
            </a: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periòdicament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9" name="Google Shape;499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5600" y="4515120"/>
            <a:ext cx="2476080" cy="21902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0" name="Google Shape;500;p62"/>
          <p:cNvGrpSpPr/>
          <p:nvPr/>
        </p:nvGrpSpPr>
        <p:grpSpPr>
          <a:xfrm>
            <a:off x="7207200" y="4835520"/>
            <a:ext cx="1925280" cy="1832040"/>
            <a:chOff x="7207200" y="4835520"/>
            <a:chExt cx="1925280" cy="1832040"/>
          </a:xfrm>
        </p:grpSpPr>
        <p:pic>
          <p:nvPicPr>
            <p:cNvPr id="501" name="Google Shape;501;p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262000" y="5079240"/>
              <a:ext cx="870480" cy="1374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" name="Google Shape;502;p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207200" y="4835520"/>
              <a:ext cx="870480" cy="1374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" name="Google Shape;503;p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526520" y="5293440"/>
              <a:ext cx="870480" cy="13741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4" name="Google Shape;504;p62"/>
          <p:cNvSpPr/>
          <p:nvPr/>
        </p:nvSpPr>
        <p:spPr>
          <a:xfrm>
            <a:off x="5175360" y="2670120"/>
            <a:ext cx="2358720" cy="1385280"/>
          </a:xfrm>
          <a:prstGeom prst="wedgeRoundRectCallout">
            <a:avLst>
              <a:gd fmla="val -34887" name="adj1"/>
              <a:gd fmla="val 76948" name="adj2"/>
              <a:gd fmla="val 0" name="adj3"/>
            </a:avLst>
          </a:prstGeom>
          <a:solidFill>
            <a:srgbClr val="B2DF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212121"/>
                </a:solidFill>
                <a:latin typeface="Amatic SC"/>
                <a:ea typeface="Amatic SC"/>
                <a:cs typeface="Amatic SC"/>
                <a:sym typeface="Amatic SC"/>
              </a:rPr>
              <a:t>A veure si funciona el pla de contingència...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62"/>
          <p:cNvSpPr/>
          <p:nvPr/>
        </p:nvSpPr>
        <p:spPr>
          <a:xfrm>
            <a:off x="1176480" y="3051000"/>
            <a:ext cx="1983600" cy="1872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600" u="none" cap="none" strike="noStrik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fent simulacions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62"/>
          <p:cNvSpPr/>
          <p:nvPr/>
        </p:nvSpPr>
        <p:spPr>
          <a:xfrm>
            <a:off x="2943000" y="3567960"/>
            <a:ext cx="1002240" cy="838800"/>
          </a:xfrm>
          <a:custGeom>
            <a:rect b="b" l="l" r="r" t="t"/>
            <a:pathLst>
              <a:path extrusionOk="0" h="33560" w="40097">
                <a:moveTo>
                  <a:pt x="0" y="0"/>
                </a:moveTo>
                <a:cubicBezTo>
                  <a:pt x="8838" y="1263"/>
                  <a:pt x="18867" y="1980"/>
                  <a:pt x="25614" y="7827"/>
                </a:cubicBezTo>
                <a:cubicBezTo>
                  <a:pt x="32828" y="14078"/>
                  <a:pt x="36550" y="24080"/>
                  <a:pt x="38421" y="33441"/>
                </a:cubicBezTo>
                <a:cubicBezTo>
                  <a:pt x="38445" y="33560"/>
                  <a:pt x="36949" y="31780"/>
                  <a:pt x="36286" y="31306"/>
                </a:cubicBezTo>
                <a:cubicBezTo>
                  <a:pt x="33697" y="29457"/>
                  <a:pt x="30594" y="25613"/>
                  <a:pt x="27748" y="27037"/>
                </a:cubicBezTo>
                <a:cubicBezTo>
                  <a:pt x="26458" y="27683"/>
                  <a:pt x="30617" y="27399"/>
                  <a:pt x="32017" y="27749"/>
                </a:cubicBezTo>
                <a:cubicBezTo>
                  <a:pt x="34797" y="28444"/>
                  <a:pt x="39373" y="34133"/>
                  <a:pt x="39844" y="31306"/>
                </a:cubicBezTo>
                <a:cubicBezTo>
                  <a:pt x="40350" y="28265"/>
                  <a:pt x="38464" y="24814"/>
                  <a:pt x="39844" y="22057"/>
                </a:cubicBezTo>
              </a:path>
            </a:pathLst>
          </a:custGeom>
          <a:noFill/>
          <a:ln cap="flat" cmpd="sng" w="381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3"/>
          <p:cNvSpPr/>
          <p:nvPr/>
        </p:nvSpPr>
        <p:spPr>
          <a:xfrm>
            <a:off x="5133600" y="2813040"/>
            <a:ext cx="4236480" cy="4131000"/>
          </a:xfrm>
          <a:custGeom>
            <a:rect b="b" l="l" r="r" t="t"/>
            <a:pathLst>
              <a:path extrusionOk="0" h="165258" w="169477">
                <a:moveTo>
                  <a:pt x="92122" y="1407"/>
                </a:moveTo>
                <a:lnTo>
                  <a:pt x="46413" y="18987"/>
                </a:lnTo>
                <a:lnTo>
                  <a:pt x="7032" y="61884"/>
                </a:lnTo>
                <a:lnTo>
                  <a:pt x="0" y="112516"/>
                </a:lnTo>
                <a:lnTo>
                  <a:pt x="44303" y="154006"/>
                </a:lnTo>
                <a:lnTo>
                  <a:pt x="112516" y="165258"/>
                </a:lnTo>
                <a:lnTo>
                  <a:pt x="157522" y="135019"/>
                </a:lnTo>
                <a:lnTo>
                  <a:pt x="169477" y="74542"/>
                </a:lnTo>
                <a:lnTo>
                  <a:pt x="133613" y="0"/>
                </a:lnTo>
                <a:close/>
              </a:path>
            </a:pathLst>
          </a:custGeom>
          <a:solidFill>
            <a:srgbClr val="B2DFDB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p63"/>
          <p:cNvSpPr/>
          <p:nvPr/>
        </p:nvSpPr>
        <p:spPr>
          <a:xfrm>
            <a:off x="704520" y="740520"/>
            <a:ext cx="5686920" cy="16120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 pesar de tots els plans sempre </a:t>
            </a:r>
            <a:r>
              <a:rPr b="0" i="0" lang="es-ES" sz="3000" u="none" cap="none" strike="noStrike">
                <a:solidFill>
                  <a:srgbClr val="F4F956"/>
                </a:solidFill>
                <a:latin typeface="Alfa Slab One"/>
                <a:ea typeface="Alfa Slab One"/>
                <a:cs typeface="Alfa Slab One"/>
                <a:sym typeface="Alfa Slab One"/>
              </a:rPr>
              <a:t>es poden perdre dades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3" name="Google Shape;51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4720" y="3250800"/>
            <a:ext cx="3078720" cy="328716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63"/>
          <p:cNvSpPr/>
          <p:nvPr/>
        </p:nvSpPr>
        <p:spPr>
          <a:xfrm>
            <a:off x="1337760" y="2881800"/>
            <a:ext cx="307872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600" u="none" cap="none" strike="noStrik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Només es podran recuperar si n’hi ha una còpia de seguretat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63"/>
          <p:cNvSpPr/>
          <p:nvPr/>
        </p:nvSpPr>
        <p:spPr>
          <a:xfrm>
            <a:off x="4151880" y="3762360"/>
            <a:ext cx="816480" cy="490320"/>
          </a:xfrm>
          <a:custGeom>
            <a:rect b="b" l="l" r="r" t="t"/>
            <a:pathLst>
              <a:path extrusionOk="0" h="22768" w="50375">
                <a:moveTo>
                  <a:pt x="0" y="0"/>
                </a:moveTo>
                <a:cubicBezTo>
                  <a:pt x="10701" y="0"/>
                  <a:pt x="21547" y="2723"/>
                  <a:pt x="31306" y="7115"/>
                </a:cubicBezTo>
                <a:cubicBezTo>
                  <a:pt x="36648" y="9519"/>
                  <a:pt x="41128" y="13519"/>
                  <a:pt x="46248" y="16364"/>
                </a:cubicBezTo>
                <a:cubicBezTo>
                  <a:pt x="47284" y="16940"/>
                  <a:pt x="49805" y="17550"/>
                  <a:pt x="49805" y="16364"/>
                </a:cubicBezTo>
                <a:cubicBezTo>
                  <a:pt x="49805" y="14178"/>
                  <a:pt x="47355" y="12597"/>
                  <a:pt x="45536" y="11384"/>
                </a:cubicBezTo>
                <a:cubicBezTo>
                  <a:pt x="44825" y="10910"/>
                  <a:pt x="42846" y="9312"/>
                  <a:pt x="43402" y="9961"/>
                </a:cubicBezTo>
                <a:cubicBezTo>
                  <a:pt x="45478" y="12384"/>
                  <a:pt x="47549" y="14820"/>
                  <a:pt x="49805" y="17076"/>
                </a:cubicBezTo>
                <a:cubicBezTo>
                  <a:pt x="52956" y="20227"/>
                  <a:pt x="42166" y="22768"/>
                  <a:pt x="37710" y="22768"/>
                </a:cubicBezTo>
              </a:path>
            </a:pathLst>
          </a:custGeom>
          <a:noFill/>
          <a:ln cap="flat" cmpd="sng" w="381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4"/>
          <p:cNvSpPr/>
          <p:nvPr/>
        </p:nvSpPr>
        <p:spPr>
          <a:xfrm>
            <a:off x="12044" y="6218966"/>
            <a:ext cx="10080600" cy="88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00775" lIns="100775" spcFirstLastPara="1" rIns="100775" wrap="square" tIns="100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64"/>
          <p:cNvSpPr txBox="1"/>
          <p:nvPr/>
        </p:nvSpPr>
        <p:spPr>
          <a:xfrm>
            <a:off x="8177677" y="6752080"/>
            <a:ext cx="18213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00775" lIns="100775" spcFirstLastPara="1" rIns="100775" wrap="square" tIns="1007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rgbClr val="212121"/>
                </a:solidFill>
                <a:latin typeface="Consolas"/>
                <a:ea typeface="Consolas"/>
                <a:cs typeface="Consolas"/>
                <a:sym typeface="Consolas"/>
              </a:rPr>
              <a:t>Versió 5 - 2020</a:t>
            </a:r>
            <a:endParaRPr sz="900">
              <a:solidFill>
                <a:srgbClr val="21212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2" name="Google Shape;522;p64"/>
          <p:cNvSpPr txBox="1"/>
          <p:nvPr/>
        </p:nvSpPr>
        <p:spPr>
          <a:xfrm>
            <a:off x="45800" y="6792050"/>
            <a:ext cx="4187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>
                <a:solidFill>
                  <a:srgbClr val="212121"/>
                </a:solidFill>
              </a:rPr>
              <a:t>Algunes imatges són d’OpenClipart.org i d’altres de propieta de Xavier Sala Pujolar</a:t>
            </a:r>
            <a:endParaRPr sz="800">
              <a:solidFill>
                <a:srgbClr val="212121"/>
              </a:solidFill>
            </a:endParaRPr>
          </a:p>
        </p:txBody>
      </p:sp>
      <p:sp>
        <p:nvSpPr>
          <p:cNvPr id="523" name="Google Shape;523;p64"/>
          <p:cNvSpPr txBox="1"/>
          <p:nvPr/>
        </p:nvSpPr>
        <p:spPr>
          <a:xfrm>
            <a:off x="1451975" y="6239550"/>
            <a:ext cx="69288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700">
                <a:solidFill>
                  <a:srgbClr val="212121"/>
                </a:solidFill>
                <a:latin typeface="Amatic SC"/>
                <a:ea typeface="Amatic SC"/>
                <a:cs typeface="Amatic SC"/>
                <a:sym typeface="Amatic SC"/>
              </a:rPr>
              <a:t>Presentació original - </a:t>
            </a:r>
            <a:r>
              <a:rPr b="1" i="0" lang="es-ES" sz="1700" u="none" cap="none" strike="noStrike">
                <a:solidFill>
                  <a:srgbClr val="212121"/>
                </a:solidFill>
                <a:latin typeface="Amatic SC"/>
                <a:ea typeface="Amatic SC"/>
                <a:cs typeface="Amatic SC"/>
                <a:sym typeface="Amatic SC"/>
              </a:rPr>
              <a:t>Xavier Sala Pujolar - </a:t>
            </a:r>
            <a:r>
              <a:rPr b="0" i="0" lang="es-ES" sz="1700" u="none" cap="none" strike="noStrike">
                <a:solidFill>
                  <a:srgbClr val="212121"/>
                </a:solidFill>
                <a:latin typeface="Amatic SC"/>
                <a:ea typeface="Amatic SC"/>
                <a:cs typeface="Amatic SC"/>
                <a:sym typeface="Amatic SC"/>
              </a:rPr>
              <a:t>Institut Cendrassos</a:t>
            </a:r>
            <a:endParaRPr b="0" i="0" sz="1700" u="none" cap="none" strike="noStrike">
              <a:solidFill>
                <a:srgbClr val="21212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-ES" sz="1700">
                <a:solidFill>
                  <a:srgbClr val="212121"/>
                </a:solidFill>
                <a:latin typeface="Amatic SC"/>
                <a:ea typeface="Amatic SC"/>
                <a:cs typeface="Amatic SC"/>
                <a:sym typeface="Amatic SC"/>
              </a:rPr>
              <a:t>Actualització - </a:t>
            </a:r>
            <a:r>
              <a:rPr lang="es-ES" sz="1700">
                <a:solidFill>
                  <a:srgbClr val="212121"/>
                </a:solidFill>
                <a:latin typeface="Amatic SC"/>
                <a:ea typeface="Amatic SC"/>
                <a:cs typeface="Amatic SC"/>
                <a:sym typeface="Amatic SC"/>
              </a:rPr>
              <a:t>Institut Provençana</a:t>
            </a:r>
            <a:endParaRPr sz="1700">
              <a:solidFill>
                <a:srgbClr val="21212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524" name="Google Shape;524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500" y="6315750"/>
            <a:ext cx="1008900" cy="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0"/>
          <p:cNvSpPr/>
          <p:nvPr/>
        </p:nvSpPr>
        <p:spPr>
          <a:xfrm>
            <a:off x="5353920" y="2935080"/>
            <a:ext cx="4001760" cy="4037400"/>
          </a:xfrm>
          <a:custGeom>
            <a:rect b="b" l="l" r="r" t="t"/>
            <a:pathLst>
              <a:path extrusionOk="0" h="161511" w="160087">
                <a:moveTo>
                  <a:pt x="83957" y="0"/>
                </a:moveTo>
                <a:lnTo>
                  <a:pt x="32018" y="12807"/>
                </a:lnTo>
                <a:lnTo>
                  <a:pt x="12096" y="53363"/>
                </a:lnTo>
                <a:lnTo>
                  <a:pt x="0" y="106725"/>
                </a:lnTo>
                <a:lnTo>
                  <a:pt x="33441" y="146569"/>
                </a:lnTo>
                <a:lnTo>
                  <a:pt x="83246" y="161511"/>
                </a:lnTo>
                <a:lnTo>
                  <a:pt x="141588" y="147281"/>
                </a:lnTo>
                <a:lnTo>
                  <a:pt x="160087" y="113840"/>
                </a:lnTo>
                <a:lnTo>
                  <a:pt x="157953" y="47671"/>
                </a:lnTo>
                <a:lnTo>
                  <a:pt x="131627" y="4269"/>
                </a:lnTo>
                <a:close/>
              </a:path>
            </a:pathLst>
          </a:custGeom>
          <a:solidFill>
            <a:srgbClr val="B2DFDB"/>
          </a:solidFill>
          <a:ln>
            <a:noFill/>
          </a:ln>
        </p:spPr>
      </p:sp>
      <p:sp>
        <p:nvSpPr>
          <p:cNvPr id="144" name="Google Shape;144;p30"/>
          <p:cNvSpPr/>
          <p:nvPr/>
        </p:nvSpPr>
        <p:spPr>
          <a:xfrm>
            <a:off x="782640" y="1031760"/>
            <a:ext cx="7042320" cy="1618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Les dades són el </a:t>
            </a:r>
            <a:r>
              <a:rPr b="0" i="0" lang="es-ES" sz="3000" u="none" cap="none" strike="noStrike">
                <a:solidFill>
                  <a:srgbClr val="FFEB3B"/>
                </a:solidFill>
                <a:latin typeface="Alfa Slab One"/>
                <a:ea typeface="Alfa Slab One"/>
                <a:cs typeface="Alfa Slab One"/>
                <a:sym typeface="Alfa Slab One"/>
              </a:rPr>
              <a:t>més important</a:t>
            </a: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d’una organització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30"/>
          <p:cNvSpPr/>
          <p:nvPr/>
        </p:nvSpPr>
        <p:spPr>
          <a:xfrm>
            <a:off x="1529640" y="2881800"/>
            <a:ext cx="282780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600" u="none" cap="none" strike="noStrik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En el món actual tot gira al voltant de la informació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7600" y="3345120"/>
            <a:ext cx="3218040" cy="321804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0"/>
          <p:cNvSpPr/>
          <p:nvPr/>
        </p:nvSpPr>
        <p:spPr>
          <a:xfrm>
            <a:off x="4357800" y="3698280"/>
            <a:ext cx="1109520" cy="423360"/>
          </a:xfrm>
          <a:custGeom>
            <a:rect b="b" l="l" r="r" t="t"/>
            <a:pathLst>
              <a:path extrusionOk="0" h="16955" w="55059">
                <a:moveTo>
                  <a:pt x="0" y="5044"/>
                </a:moveTo>
                <a:cubicBezTo>
                  <a:pt x="10892" y="3488"/>
                  <a:pt x="22019" y="-1745"/>
                  <a:pt x="32729" y="775"/>
                </a:cubicBezTo>
                <a:cubicBezTo>
                  <a:pt x="38431" y="2117"/>
                  <a:pt x="42985" y="6510"/>
                  <a:pt x="47671" y="10025"/>
                </a:cubicBezTo>
                <a:cubicBezTo>
                  <a:pt x="50101" y="11847"/>
                  <a:pt x="54357" y="18724"/>
                  <a:pt x="54786" y="15717"/>
                </a:cubicBezTo>
                <a:cubicBezTo>
                  <a:pt x="55332" y="11895"/>
                  <a:pt x="52651" y="8194"/>
                  <a:pt x="52651" y="4333"/>
                </a:cubicBezTo>
                <a:cubicBezTo>
                  <a:pt x="52651" y="3266"/>
                  <a:pt x="52475" y="1145"/>
                  <a:pt x="52651" y="2198"/>
                </a:cubicBezTo>
                <a:cubicBezTo>
                  <a:pt x="53280" y="5970"/>
                  <a:pt x="55784" y="10162"/>
                  <a:pt x="54074" y="13582"/>
                </a:cubicBezTo>
                <a:cubicBezTo>
                  <a:pt x="51598" y="18534"/>
                  <a:pt x="43247" y="16428"/>
                  <a:pt x="37710" y="16428"/>
                </a:cubicBezTo>
              </a:path>
            </a:pathLst>
          </a:custGeom>
          <a:noFill/>
          <a:ln cap="flat" cmpd="sng" w="381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1"/>
          <p:cNvSpPr/>
          <p:nvPr/>
        </p:nvSpPr>
        <p:spPr>
          <a:xfrm>
            <a:off x="4762440" y="3487680"/>
            <a:ext cx="4474080" cy="3328920"/>
          </a:xfrm>
          <a:custGeom>
            <a:rect b="b" l="l" r="r" t="t"/>
            <a:pathLst>
              <a:path extrusionOk="0" h="169931" w="128579">
                <a:moveTo>
                  <a:pt x="47813" y="0"/>
                </a:moveTo>
                <a:lnTo>
                  <a:pt x="4523" y="15507"/>
                </a:lnTo>
                <a:lnTo>
                  <a:pt x="0" y="75597"/>
                </a:lnTo>
                <a:lnTo>
                  <a:pt x="9046" y="104027"/>
                </a:lnTo>
                <a:lnTo>
                  <a:pt x="14861" y="141502"/>
                </a:lnTo>
                <a:lnTo>
                  <a:pt x="40060" y="169931"/>
                </a:lnTo>
                <a:lnTo>
                  <a:pt x="87873" y="162178"/>
                </a:lnTo>
                <a:lnTo>
                  <a:pt x="125995" y="142794"/>
                </a:lnTo>
                <a:lnTo>
                  <a:pt x="128579" y="107903"/>
                </a:lnTo>
                <a:lnTo>
                  <a:pt x="120180" y="65259"/>
                </a:lnTo>
                <a:lnTo>
                  <a:pt x="103380" y="30368"/>
                </a:lnTo>
                <a:lnTo>
                  <a:pt x="73659" y="5169"/>
                </a:lnTo>
                <a:close/>
              </a:path>
            </a:pathLst>
          </a:custGeom>
          <a:solidFill>
            <a:srgbClr val="B2DFDB"/>
          </a:solidFill>
          <a:ln>
            <a:noFill/>
          </a:ln>
        </p:spPr>
      </p:sp>
      <p:sp>
        <p:nvSpPr>
          <p:cNvPr id="153" name="Google Shape;153;p31"/>
          <p:cNvSpPr/>
          <p:nvPr/>
        </p:nvSpPr>
        <p:spPr>
          <a:xfrm>
            <a:off x="782640" y="1031760"/>
            <a:ext cx="4864680" cy="1618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La </a:t>
            </a:r>
            <a:r>
              <a:rPr b="0" i="0" lang="es-ES" sz="3000" u="none" cap="none" strike="noStrike">
                <a:solidFill>
                  <a:srgbClr val="FFEB3B"/>
                </a:solidFill>
                <a:latin typeface="Alfa Slab One"/>
                <a:ea typeface="Alfa Slab One"/>
                <a:cs typeface="Alfa Slab One"/>
                <a:sym typeface="Alfa Slab One"/>
              </a:rPr>
              <a:t>pèrdua de dades</a:t>
            </a: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pot ser crítica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8080" y="3654360"/>
            <a:ext cx="4258440" cy="325224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1"/>
          <p:cNvSpPr/>
          <p:nvPr/>
        </p:nvSpPr>
        <p:spPr>
          <a:xfrm>
            <a:off x="7098120" y="1564920"/>
            <a:ext cx="2358720" cy="1298160"/>
          </a:xfrm>
          <a:prstGeom prst="wedgeRoundRectCallout">
            <a:avLst>
              <a:gd fmla="val -35068" name="adj1"/>
              <a:gd fmla="val 81806" name="adj2"/>
              <a:gd fmla="val 0" name="adj3"/>
            </a:avLst>
          </a:prstGeom>
          <a:solidFill>
            <a:srgbClr val="B2DF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212121"/>
                </a:solidFill>
                <a:latin typeface="Amatic SC"/>
                <a:ea typeface="Amatic SC"/>
                <a:cs typeface="Amatic SC"/>
                <a:sym typeface="Amatic SC"/>
              </a:rPr>
              <a:t>La cartera! ...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7480" y="1402920"/>
            <a:ext cx="1625040" cy="232344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2"/>
          <p:cNvSpPr/>
          <p:nvPr/>
        </p:nvSpPr>
        <p:spPr>
          <a:xfrm>
            <a:off x="1017720" y="1064880"/>
            <a:ext cx="4958640" cy="2999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600" u="none" cap="none" strike="noStrike">
                <a:solidFill>
                  <a:srgbClr val="FFEB3B"/>
                </a:solidFill>
                <a:latin typeface="Quicksand"/>
                <a:ea typeface="Quicksand"/>
                <a:cs typeface="Quicksand"/>
                <a:sym typeface="Quicksand"/>
              </a:rPr>
              <a:t>Què pot 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6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destruir dades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6" name="Google Shape;166;p33"/>
          <p:cNvCxnSpPr/>
          <p:nvPr/>
        </p:nvCxnSpPr>
        <p:spPr>
          <a:xfrm flipH="1" rot="-5400000">
            <a:off x="4209990" y="2805330"/>
            <a:ext cx="1677600" cy="965100"/>
          </a:xfrm>
          <a:prstGeom prst="bentConnector2">
            <a:avLst/>
          </a:prstGeom>
          <a:noFill/>
          <a:ln cap="flat" cmpd="sng" w="76300">
            <a:solidFill>
              <a:srgbClr val="B2DFD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7" name="Google Shape;167;p33"/>
          <p:cNvSpPr/>
          <p:nvPr/>
        </p:nvSpPr>
        <p:spPr>
          <a:xfrm>
            <a:off x="4982400" y="3722760"/>
            <a:ext cx="1689480" cy="799920"/>
          </a:xfrm>
          <a:prstGeom prst="ellipse">
            <a:avLst/>
          </a:prstGeom>
          <a:solidFill>
            <a:srgbClr val="B2DF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" name="Google Shape;168;p33"/>
          <p:cNvGrpSpPr/>
          <p:nvPr/>
        </p:nvGrpSpPr>
        <p:grpSpPr>
          <a:xfrm>
            <a:off x="1710720" y="3731040"/>
            <a:ext cx="1761840" cy="1964160"/>
            <a:chOff x="1710720" y="3731040"/>
            <a:chExt cx="1761840" cy="1964160"/>
          </a:xfrm>
        </p:grpSpPr>
        <p:sp>
          <p:nvSpPr>
            <p:cNvPr id="169" name="Google Shape;169;p33"/>
            <p:cNvSpPr/>
            <p:nvPr/>
          </p:nvSpPr>
          <p:spPr>
            <a:xfrm>
              <a:off x="1747080" y="3731040"/>
              <a:ext cx="1689480" cy="1556640"/>
            </a:xfrm>
            <a:prstGeom prst="ellipse">
              <a:avLst/>
            </a:prstGeom>
            <a:solidFill>
              <a:srgbClr val="B2DF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3"/>
            <p:cNvSpPr/>
            <p:nvPr/>
          </p:nvSpPr>
          <p:spPr>
            <a:xfrm>
              <a:off x="1710720" y="5215320"/>
              <a:ext cx="1761840" cy="479880"/>
            </a:xfrm>
            <a:prstGeom prst="rect">
              <a:avLst/>
            </a:prstGeom>
            <a:solidFill>
              <a:srgbClr val="B2DFDB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s-ES" sz="2400" u="none" cap="none" strike="noStrike">
                  <a:solidFill>
                    <a:srgbClr val="434343"/>
                  </a:solidFill>
                  <a:latin typeface="Quicksand"/>
                  <a:ea typeface="Quicksand"/>
                  <a:cs typeface="Quicksand"/>
                  <a:sym typeface="Quicksand"/>
                </a:rPr>
                <a:t>Accidents</a:t>
              </a:r>
              <a:endParaRPr b="0" i="0" sz="24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" name="Google Shape;171;p33"/>
          <p:cNvGrpSpPr/>
          <p:nvPr/>
        </p:nvGrpSpPr>
        <p:grpSpPr>
          <a:xfrm>
            <a:off x="6672240" y="1212120"/>
            <a:ext cx="2069640" cy="1953720"/>
            <a:chOff x="6672240" y="1212120"/>
            <a:chExt cx="2069640" cy="1953720"/>
          </a:xfrm>
        </p:grpSpPr>
        <p:sp>
          <p:nvSpPr>
            <p:cNvPr id="172" name="Google Shape;172;p33"/>
            <p:cNvSpPr/>
            <p:nvPr/>
          </p:nvSpPr>
          <p:spPr>
            <a:xfrm>
              <a:off x="6862320" y="1212120"/>
              <a:ext cx="1689480" cy="1556640"/>
            </a:xfrm>
            <a:prstGeom prst="ellipse">
              <a:avLst/>
            </a:prstGeom>
            <a:solidFill>
              <a:srgbClr val="B2DF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3"/>
            <p:cNvSpPr/>
            <p:nvPr/>
          </p:nvSpPr>
          <p:spPr>
            <a:xfrm>
              <a:off x="6672240" y="2696400"/>
              <a:ext cx="2069640" cy="469440"/>
            </a:xfrm>
            <a:prstGeom prst="rect">
              <a:avLst/>
            </a:prstGeom>
            <a:solidFill>
              <a:srgbClr val="B2DFDB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s-ES" sz="2400" u="none" cap="none" strike="noStrike">
                  <a:solidFill>
                    <a:srgbClr val="434343"/>
                  </a:solidFill>
                  <a:latin typeface="Quicksand"/>
                  <a:ea typeface="Quicksand"/>
                  <a:cs typeface="Quicksand"/>
                  <a:sym typeface="Quicksand"/>
                </a:rPr>
                <a:t>Proveïdors</a:t>
              </a:r>
              <a:endParaRPr b="0" i="0" sz="24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4" name="Google Shape;174;p33"/>
          <p:cNvGrpSpPr/>
          <p:nvPr/>
        </p:nvGrpSpPr>
        <p:grpSpPr>
          <a:xfrm>
            <a:off x="7493400" y="3761280"/>
            <a:ext cx="1761840" cy="1964160"/>
            <a:chOff x="7493400" y="3761280"/>
            <a:chExt cx="1761840" cy="1964160"/>
          </a:xfrm>
        </p:grpSpPr>
        <p:sp>
          <p:nvSpPr>
            <p:cNvPr id="175" name="Google Shape;175;p33"/>
            <p:cNvSpPr/>
            <p:nvPr/>
          </p:nvSpPr>
          <p:spPr>
            <a:xfrm>
              <a:off x="7529400" y="3761280"/>
              <a:ext cx="1689480" cy="1556640"/>
            </a:xfrm>
            <a:prstGeom prst="ellipse">
              <a:avLst/>
            </a:prstGeom>
            <a:solidFill>
              <a:srgbClr val="B2DF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3"/>
            <p:cNvSpPr/>
            <p:nvPr/>
          </p:nvSpPr>
          <p:spPr>
            <a:xfrm>
              <a:off x="7493400" y="5245560"/>
              <a:ext cx="1761840" cy="479880"/>
            </a:xfrm>
            <a:prstGeom prst="rect">
              <a:avLst/>
            </a:prstGeom>
            <a:solidFill>
              <a:srgbClr val="B2DFDB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s-ES" sz="2400" u="none" cap="none" strike="noStrike">
                  <a:solidFill>
                    <a:srgbClr val="434343"/>
                  </a:solidFill>
                  <a:latin typeface="Quicksand"/>
                  <a:ea typeface="Quicksand"/>
                  <a:cs typeface="Quicksand"/>
                  <a:sym typeface="Quicksand"/>
                </a:rPr>
                <a:t>Atacs</a:t>
              </a:r>
              <a:endParaRPr b="0" i="0" sz="24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" name="Google Shape;177;p33"/>
          <p:cNvGrpSpPr/>
          <p:nvPr/>
        </p:nvGrpSpPr>
        <p:grpSpPr>
          <a:xfrm>
            <a:off x="4786920" y="5016240"/>
            <a:ext cx="1761840" cy="1964160"/>
            <a:chOff x="4786920" y="5016240"/>
            <a:chExt cx="1761840" cy="1964160"/>
          </a:xfrm>
        </p:grpSpPr>
        <p:sp>
          <p:nvSpPr>
            <p:cNvPr id="178" name="Google Shape;178;p33"/>
            <p:cNvSpPr/>
            <p:nvPr/>
          </p:nvSpPr>
          <p:spPr>
            <a:xfrm>
              <a:off x="4822920" y="5016240"/>
              <a:ext cx="1689480" cy="1556640"/>
            </a:xfrm>
            <a:prstGeom prst="ellipse">
              <a:avLst/>
            </a:prstGeom>
            <a:solidFill>
              <a:srgbClr val="B2DF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3"/>
            <p:cNvSpPr/>
            <p:nvPr/>
          </p:nvSpPr>
          <p:spPr>
            <a:xfrm>
              <a:off x="4786920" y="6500520"/>
              <a:ext cx="1761840" cy="479880"/>
            </a:xfrm>
            <a:prstGeom prst="rect">
              <a:avLst/>
            </a:prstGeom>
            <a:solidFill>
              <a:srgbClr val="B2DFDB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s-ES" sz="2400" u="none" cap="none" strike="noStrike">
                  <a:solidFill>
                    <a:srgbClr val="434343"/>
                  </a:solidFill>
                  <a:latin typeface="Quicksand"/>
                  <a:ea typeface="Quicksand"/>
                  <a:cs typeface="Quicksand"/>
                  <a:sym typeface="Quicksand"/>
                </a:rPr>
                <a:t>Virus</a:t>
              </a:r>
              <a:endParaRPr b="0" i="0" sz="24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0" name="Google Shape;180;p33"/>
          <p:cNvGrpSpPr/>
          <p:nvPr/>
        </p:nvGrpSpPr>
        <p:grpSpPr>
          <a:xfrm>
            <a:off x="3024720" y="1631520"/>
            <a:ext cx="1761840" cy="1964160"/>
            <a:chOff x="3024720" y="1631520"/>
            <a:chExt cx="1761840" cy="1964160"/>
          </a:xfrm>
        </p:grpSpPr>
        <p:sp>
          <p:nvSpPr>
            <p:cNvPr id="181" name="Google Shape;181;p33"/>
            <p:cNvSpPr/>
            <p:nvPr/>
          </p:nvSpPr>
          <p:spPr>
            <a:xfrm>
              <a:off x="3060720" y="1631520"/>
              <a:ext cx="1689480" cy="1556640"/>
            </a:xfrm>
            <a:prstGeom prst="ellipse">
              <a:avLst/>
            </a:prstGeom>
            <a:solidFill>
              <a:srgbClr val="B2DF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3"/>
            <p:cNvSpPr/>
            <p:nvPr/>
          </p:nvSpPr>
          <p:spPr>
            <a:xfrm>
              <a:off x="3024720" y="3115800"/>
              <a:ext cx="1761840" cy="479880"/>
            </a:xfrm>
            <a:prstGeom prst="rect">
              <a:avLst/>
            </a:prstGeom>
            <a:solidFill>
              <a:srgbClr val="B2DFDB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s-ES" sz="2400" u="none" cap="none" strike="noStrike">
                  <a:solidFill>
                    <a:srgbClr val="434343"/>
                  </a:solidFill>
                  <a:latin typeface="Quicksand"/>
                  <a:ea typeface="Quicksand"/>
                  <a:cs typeface="Quicksand"/>
                  <a:sym typeface="Quicksand"/>
                </a:rPr>
                <a:t>Maquinari</a:t>
              </a:r>
              <a:endParaRPr b="0" i="0" sz="24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3" name="Google Shape;18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5400" y="1788480"/>
            <a:ext cx="1320840" cy="1320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31400" y="3880800"/>
            <a:ext cx="1320840" cy="1320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24600" y="5300640"/>
            <a:ext cx="1086120" cy="1086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31080" y="3880800"/>
            <a:ext cx="1086120" cy="1072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64000" y="1496880"/>
            <a:ext cx="1086120" cy="1086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33"/>
          <p:cNvCxnSpPr/>
          <p:nvPr/>
        </p:nvCxnSpPr>
        <p:spPr>
          <a:xfrm flipH="1" rot="10800000">
            <a:off x="3252960" y="4541520"/>
            <a:ext cx="1729500" cy="418200"/>
          </a:xfrm>
          <a:prstGeom prst="bentConnector3">
            <a:avLst>
              <a:gd fmla="val 49997" name="adj1"/>
            </a:avLst>
          </a:prstGeom>
          <a:noFill/>
          <a:ln cap="flat" cmpd="sng" w="76300">
            <a:solidFill>
              <a:srgbClr val="B2DFD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9" name="Google Shape;189;p33"/>
          <p:cNvCxnSpPr/>
          <p:nvPr/>
        </p:nvCxnSpPr>
        <p:spPr>
          <a:xfrm rot="-5400000">
            <a:off x="5358870" y="4832310"/>
            <a:ext cx="777300" cy="159000"/>
          </a:xfrm>
          <a:prstGeom prst="bentConnector3">
            <a:avLst>
              <a:gd fmla="val 49998" name="adj1"/>
            </a:avLst>
          </a:prstGeom>
          <a:noFill/>
          <a:ln cap="flat" cmpd="sng" w="76300">
            <a:solidFill>
              <a:srgbClr val="B2DFD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0" name="Google Shape;190;p33"/>
          <p:cNvCxnSpPr/>
          <p:nvPr/>
        </p:nvCxnSpPr>
        <p:spPr>
          <a:xfrm rot="10800000">
            <a:off x="6101280" y="4073760"/>
            <a:ext cx="1729800" cy="343800"/>
          </a:xfrm>
          <a:prstGeom prst="bentConnector3">
            <a:avLst>
              <a:gd fmla="val 50000" name="adj1"/>
            </a:avLst>
          </a:prstGeom>
          <a:noFill/>
          <a:ln cap="flat" cmpd="sng" w="76300">
            <a:solidFill>
              <a:srgbClr val="B2DFD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1" name="Google Shape;191;p33"/>
          <p:cNvCxnSpPr/>
          <p:nvPr/>
        </p:nvCxnSpPr>
        <p:spPr>
          <a:xfrm rot="5400000">
            <a:off x="5413350" y="2642490"/>
            <a:ext cx="2100300" cy="796200"/>
          </a:xfrm>
          <a:prstGeom prst="bentConnector2">
            <a:avLst/>
          </a:prstGeom>
          <a:noFill/>
          <a:ln cap="flat" cmpd="sng" w="76300">
            <a:solidFill>
              <a:srgbClr val="B2DFDB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2" name="Google Shape;192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06240" y="2965320"/>
            <a:ext cx="1441800" cy="1451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/>
          <p:nvPr/>
        </p:nvSpPr>
        <p:spPr>
          <a:xfrm>
            <a:off x="4535640" y="3272760"/>
            <a:ext cx="3112560" cy="3130200"/>
          </a:xfrm>
          <a:custGeom>
            <a:rect b="b" l="l" r="r" t="t"/>
            <a:pathLst>
              <a:path extrusionOk="0" h="125224" w="124512">
                <a:moveTo>
                  <a:pt x="77554" y="0"/>
                </a:moveTo>
                <a:lnTo>
                  <a:pt x="44113" y="4980"/>
                </a:lnTo>
                <a:lnTo>
                  <a:pt x="11384" y="51228"/>
                </a:lnTo>
                <a:lnTo>
                  <a:pt x="0" y="92495"/>
                </a:lnTo>
                <a:lnTo>
                  <a:pt x="43402" y="125224"/>
                </a:lnTo>
                <a:lnTo>
                  <a:pt x="106725" y="108859"/>
                </a:lnTo>
                <a:lnTo>
                  <a:pt x="124512" y="22768"/>
                </a:lnTo>
                <a:close/>
              </a:path>
            </a:pathLst>
          </a:custGeom>
          <a:solidFill>
            <a:srgbClr val="B2DFDB"/>
          </a:solidFill>
          <a:ln>
            <a:noFill/>
          </a:ln>
        </p:spPr>
      </p:sp>
      <p:sp>
        <p:nvSpPr>
          <p:cNvPr id="198" name="Google Shape;198;p34"/>
          <p:cNvSpPr/>
          <p:nvPr/>
        </p:nvSpPr>
        <p:spPr>
          <a:xfrm>
            <a:off x="622440" y="676080"/>
            <a:ext cx="4517640" cy="21340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Es poden trobar senyals que </a:t>
            </a:r>
            <a:r>
              <a:rPr b="0" i="0" lang="es-ES" sz="3000" u="none" cap="none" strike="noStrike">
                <a:solidFill>
                  <a:srgbClr val="FFD966"/>
                </a:solidFill>
                <a:latin typeface="Alfa Slab One"/>
                <a:ea typeface="Alfa Slab One"/>
                <a:cs typeface="Alfa Slab One"/>
                <a:sym typeface="Alfa Slab One"/>
              </a:rPr>
              <a:t>anticipen</a:t>
            </a: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futures fallades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0680" y="3458880"/>
            <a:ext cx="2437920" cy="243792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4"/>
          <p:cNvSpPr/>
          <p:nvPr/>
        </p:nvSpPr>
        <p:spPr>
          <a:xfrm>
            <a:off x="6925680" y="1512000"/>
            <a:ext cx="2358720" cy="1298160"/>
          </a:xfrm>
          <a:prstGeom prst="wedgeRoundRectCallout">
            <a:avLst>
              <a:gd fmla="val -41587" name="adj1"/>
              <a:gd fmla="val 91464" name="adj2"/>
              <a:gd fmla="val 0" name="adj3"/>
            </a:avLst>
          </a:prstGeom>
          <a:solidFill>
            <a:srgbClr val="B2DF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4800" u="none" cap="none" strike="noStrike">
                <a:solidFill>
                  <a:srgbClr val="212121"/>
                </a:solidFill>
                <a:latin typeface="Amatic SC"/>
                <a:ea typeface="Amatic SC"/>
                <a:cs typeface="Amatic SC"/>
                <a:sym typeface="Amatic SC"/>
              </a:rPr>
              <a:t>S.M.A.R.T</a:t>
            </a:r>
            <a:endParaRPr b="0" i="0" sz="4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4"/>
          <p:cNvSpPr/>
          <p:nvPr/>
        </p:nvSpPr>
        <p:spPr>
          <a:xfrm>
            <a:off x="1858680" y="2643840"/>
            <a:ext cx="2045520" cy="17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600" u="none" cap="none" strike="noStrike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Les podem preveure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4"/>
          <p:cNvSpPr/>
          <p:nvPr/>
        </p:nvSpPr>
        <p:spPr>
          <a:xfrm>
            <a:off x="3308400" y="3372480"/>
            <a:ext cx="1579680" cy="814320"/>
          </a:xfrm>
          <a:custGeom>
            <a:rect b="b" l="l" r="r" t="t"/>
            <a:pathLst>
              <a:path extrusionOk="0" h="32581" w="63200">
                <a:moveTo>
                  <a:pt x="0" y="0"/>
                </a:moveTo>
                <a:cubicBezTo>
                  <a:pt x="7819" y="2444"/>
                  <a:pt x="15148" y="6242"/>
                  <a:pt x="22768" y="9250"/>
                </a:cubicBezTo>
                <a:cubicBezTo>
                  <a:pt x="36680" y="14741"/>
                  <a:pt x="54314" y="17439"/>
                  <a:pt x="62612" y="29883"/>
                </a:cubicBezTo>
                <a:cubicBezTo>
                  <a:pt x="63200" y="30765"/>
                  <a:pt x="60312" y="29369"/>
                  <a:pt x="59766" y="28460"/>
                </a:cubicBezTo>
                <a:cubicBezTo>
                  <a:pt x="57897" y="25344"/>
                  <a:pt x="58076" y="19211"/>
                  <a:pt x="56208" y="19211"/>
                </a:cubicBezTo>
                <a:cubicBezTo>
                  <a:pt x="54430" y="19211"/>
                  <a:pt x="55777" y="21043"/>
                  <a:pt x="56208" y="22768"/>
                </a:cubicBezTo>
                <a:cubicBezTo>
                  <a:pt x="57057" y="26165"/>
                  <a:pt x="61189" y="28516"/>
                  <a:pt x="61189" y="32018"/>
                </a:cubicBezTo>
                <a:cubicBezTo>
                  <a:pt x="61189" y="33143"/>
                  <a:pt x="60168" y="31465"/>
                  <a:pt x="59054" y="31306"/>
                </a:cubicBezTo>
                <a:cubicBezTo>
                  <a:pt x="56472" y="30937"/>
                  <a:pt x="53837" y="31306"/>
                  <a:pt x="51228" y="31306"/>
                </a:cubicBezTo>
              </a:path>
            </a:pathLst>
          </a:custGeom>
          <a:noFill/>
          <a:ln cap="flat" cmpd="sng" w="381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/>
          <p:nvPr/>
        </p:nvSpPr>
        <p:spPr>
          <a:xfrm>
            <a:off x="5727240" y="2962800"/>
            <a:ext cx="2738880" cy="3592800"/>
          </a:xfrm>
          <a:custGeom>
            <a:rect b="b" l="l" r="r" t="t"/>
            <a:pathLst>
              <a:path extrusionOk="0" h="155819" w="109571">
                <a:moveTo>
                  <a:pt x="65458" y="0"/>
                </a:moveTo>
                <a:lnTo>
                  <a:pt x="18499" y="18499"/>
                </a:lnTo>
                <a:lnTo>
                  <a:pt x="7115" y="53363"/>
                </a:lnTo>
                <a:lnTo>
                  <a:pt x="0" y="119532"/>
                </a:lnTo>
                <a:lnTo>
                  <a:pt x="23479" y="155819"/>
                </a:lnTo>
                <a:lnTo>
                  <a:pt x="75419" y="150127"/>
                </a:lnTo>
                <a:lnTo>
                  <a:pt x="109571" y="120244"/>
                </a:lnTo>
                <a:lnTo>
                  <a:pt x="103879" y="66881"/>
                </a:lnTo>
                <a:lnTo>
                  <a:pt x="102456" y="16365"/>
                </a:lnTo>
                <a:close/>
              </a:path>
            </a:pathLst>
          </a:custGeom>
          <a:solidFill>
            <a:srgbClr val="B2DFDB"/>
          </a:solidFill>
          <a:ln>
            <a:noFill/>
          </a:ln>
        </p:spPr>
      </p:sp>
      <p:pic>
        <p:nvPicPr>
          <p:cNvPr id="208" name="Google Shape;20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9880" y="3817800"/>
            <a:ext cx="2379240" cy="239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5"/>
          <p:cNvSpPr/>
          <p:nvPr/>
        </p:nvSpPr>
        <p:spPr>
          <a:xfrm>
            <a:off x="622440" y="676080"/>
            <a:ext cx="4517640" cy="21340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 vegades els problemes seran </a:t>
            </a:r>
            <a:r>
              <a:rPr b="0" i="0" lang="es-ES" sz="3000" u="none" cap="none" strike="noStrike">
                <a:solidFill>
                  <a:srgbClr val="F4F956"/>
                </a:solidFill>
                <a:latin typeface="Alfa Slab One"/>
                <a:ea typeface="Alfa Slab One"/>
                <a:cs typeface="Alfa Slab One"/>
                <a:sym typeface="Alfa Slab One"/>
              </a:rPr>
              <a:t>imprevisibles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296000">
            <a:off x="6321960" y="2741400"/>
            <a:ext cx="1821960" cy="1912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